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06" r:id="rId2"/>
    <p:sldId id="256" r:id="rId3"/>
    <p:sldId id="257" r:id="rId4"/>
    <p:sldId id="258" r:id="rId5"/>
    <p:sldId id="259" r:id="rId6"/>
    <p:sldId id="264" r:id="rId7"/>
    <p:sldId id="265" r:id="rId8"/>
    <p:sldId id="301" r:id="rId9"/>
    <p:sldId id="266" r:id="rId10"/>
    <p:sldId id="269" r:id="rId11"/>
    <p:sldId id="270" r:id="rId12"/>
    <p:sldId id="272" r:id="rId13"/>
    <p:sldId id="274" r:id="rId14"/>
    <p:sldId id="275" r:id="rId15"/>
    <p:sldId id="277" r:id="rId16"/>
    <p:sldId id="282" r:id="rId17"/>
    <p:sldId id="302" r:id="rId18"/>
    <p:sldId id="303" r:id="rId19"/>
    <p:sldId id="281" r:id="rId20"/>
    <p:sldId id="283" r:id="rId21"/>
    <p:sldId id="284" r:id="rId22"/>
    <p:sldId id="285" r:id="rId23"/>
    <p:sldId id="286" r:id="rId24"/>
    <p:sldId id="287" r:id="rId25"/>
    <p:sldId id="288" r:id="rId26"/>
    <p:sldId id="289" r:id="rId27"/>
    <p:sldId id="293" r:id="rId28"/>
    <p:sldId id="297" r:id="rId29"/>
    <p:sldId id="304" r:id="rId30"/>
    <p:sldId id="299" r:id="rId31"/>
    <p:sldId id="298" r:id="rId32"/>
    <p:sldId id="30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snapToGrid="0">
      <p:cViewPr>
        <p:scale>
          <a:sx n="77" d="100"/>
          <a:sy n="77" d="100"/>
        </p:scale>
        <p:origin x="-1092" y="-96"/>
      </p:cViewPr>
      <p:guideLst>
        <p:guide orient="horz" pos="2160"/>
        <p:guide pos="2880"/>
      </p:guideLst>
    </p:cSldViewPr>
  </p:slideViewPr>
  <p:notesTextViewPr>
    <p:cViewPr>
      <p:scale>
        <a:sx n="1" d="1"/>
        <a:sy n="1" d="1"/>
      </p:scale>
      <p:origin x="0" y="0"/>
    </p:cViewPr>
  </p:notesTextViewPr>
  <p:sorterViewPr>
    <p:cViewPr>
      <p:scale>
        <a:sx n="100" d="100"/>
        <a:sy n="100" d="100"/>
      </p:scale>
      <p:origin x="0" y="246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2786D0-8341-4347-978B-47F1C8A136BC}" type="datetimeFigureOut">
              <a:rPr lang="en-US" smtClean="0"/>
              <a:t>4/19/2019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8FAA3-76B9-4626-A478-E9BA26150677}" type="slidenum">
              <a:rPr lang="en-US" smtClean="0"/>
              <a:t>‹#›</a:t>
            </a:fld>
            <a:endParaRPr lang="en-US"/>
          </a:p>
        </p:txBody>
      </p:sp>
    </p:spTree>
    <p:extLst>
      <p:ext uri="{BB962C8B-B14F-4D97-AF65-F5344CB8AC3E}">
        <p14:creationId xmlns:p14="http://schemas.microsoft.com/office/powerpoint/2010/main" val="373158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2</a:t>
            </a:fld>
            <a:endParaRPr lang="en-US"/>
          </a:p>
        </p:txBody>
      </p:sp>
    </p:spTree>
    <p:extLst>
      <p:ext uri="{BB962C8B-B14F-4D97-AF65-F5344CB8AC3E}">
        <p14:creationId xmlns:p14="http://schemas.microsoft.com/office/powerpoint/2010/main" val="328160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12</a:t>
            </a:fld>
            <a:endParaRPr lang="en-US"/>
          </a:p>
        </p:txBody>
      </p:sp>
    </p:spTree>
    <p:extLst>
      <p:ext uri="{BB962C8B-B14F-4D97-AF65-F5344CB8AC3E}">
        <p14:creationId xmlns:p14="http://schemas.microsoft.com/office/powerpoint/2010/main" val="161971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13</a:t>
            </a:fld>
            <a:endParaRPr lang="en-US"/>
          </a:p>
        </p:txBody>
      </p:sp>
    </p:spTree>
    <p:extLst>
      <p:ext uri="{BB962C8B-B14F-4D97-AF65-F5344CB8AC3E}">
        <p14:creationId xmlns:p14="http://schemas.microsoft.com/office/powerpoint/2010/main" val="4290283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14</a:t>
            </a:fld>
            <a:endParaRPr lang="en-US"/>
          </a:p>
        </p:txBody>
      </p:sp>
    </p:spTree>
    <p:extLst>
      <p:ext uri="{BB962C8B-B14F-4D97-AF65-F5344CB8AC3E}">
        <p14:creationId xmlns:p14="http://schemas.microsoft.com/office/powerpoint/2010/main" val="890123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15</a:t>
            </a:fld>
            <a:endParaRPr lang="en-US"/>
          </a:p>
        </p:txBody>
      </p:sp>
    </p:spTree>
    <p:extLst>
      <p:ext uri="{BB962C8B-B14F-4D97-AF65-F5344CB8AC3E}">
        <p14:creationId xmlns:p14="http://schemas.microsoft.com/office/powerpoint/2010/main" val="2349819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16</a:t>
            </a:fld>
            <a:endParaRPr lang="en-US"/>
          </a:p>
        </p:txBody>
      </p:sp>
    </p:spTree>
    <p:extLst>
      <p:ext uri="{BB962C8B-B14F-4D97-AF65-F5344CB8AC3E}">
        <p14:creationId xmlns:p14="http://schemas.microsoft.com/office/powerpoint/2010/main" val="3067443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19</a:t>
            </a:fld>
            <a:endParaRPr lang="en-US"/>
          </a:p>
        </p:txBody>
      </p:sp>
    </p:spTree>
    <p:extLst>
      <p:ext uri="{BB962C8B-B14F-4D97-AF65-F5344CB8AC3E}">
        <p14:creationId xmlns:p14="http://schemas.microsoft.com/office/powerpoint/2010/main" val="4198547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8FAA3-76B9-4626-A478-E9BA26150677}" type="slidenum">
              <a:rPr lang="en-US" smtClean="0"/>
              <a:t>20</a:t>
            </a:fld>
            <a:endParaRPr lang="en-US" dirty="0"/>
          </a:p>
        </p:txBody>
      </p:sp>
    </p:spTree>
    <p:extLst>
      <p:ext uri="{BB962C8B-B14F-4D97-AF65-F5344CB8AC3E}">
        <p14:creationId xmlns:p14="http://schemas.microsoft.com/office/powerpoint/2010/main" val="3678633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21</a:t>
            </a:fld>
            <a:endParaRPr lang="en-US"/>
          </a:p>
        </p:txBody>
      </p:sp>
    </p:spTree>
    <p:extLst>
      <p:ext uri="{BB962C8B-B14F-4D97-AF65-F5344CB8AC3E}">
        <p14:creationId xmlns:p14="http://schemas.microsoft.com/office/powerpoint/2010/main" val="1048919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22</a:t>
            </a:fld>
            <a:endParaRPr lang="en-US"/>
          </a:p>
        </p:txBody>
      </p:sp>
    </p:spTree>
    <p:extLst>
      <p:ext uri="{BB962C8B-B14F-4D97-AF65-F5344CB8AC3E}">
        <p14:creationId xmlns:p14="http://schemas.microsoft.com/office/powerpoint/2010/main" val="1452045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23</a:t>
            </a:fld>
            <a:endParaRPr lang="en-US"/>
          </a:p>
        </p:txBody>
      </p:sp>
    </p:spTree>
    <p:extLst>
      <p:ext uri="{BB962C8B-B14F-4D97-AF65-F5344CB8AC3E}">
        <p14:creationId xmlns:p14="http://schemas.microsoft.com/office/powerpoint/2010/main" val="129897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3</a:t>
            </a:fld>
            <a:endParaRPr lang="en-US"/>
          </a:p>
        </p:txBody>
      </p:sp>
    </p:spTree>
    <p:extLst>
      <p:ext uri="{BB962C8B-B14F-4D97-AF65-F5344CB8AC3E}">
        <p14:creationId xmlns:p14="http://schemas.microsoft.com/office/powerpoint/2010/main" val="1326376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24</a:t>
            </a:fld>
            <a:endParaRPr lang="en-US"/>
          </a:p>
        </p:txBody>
      </p:sp>
    </p:spTree>
    <p:extLst>
      <p:ext uri="{BB962C8B-B14F-4D97-AF65-F5344CB8AC3E}">
        <p14:creationId xmlns:p14="http://schemas.microsoft.com/office/powerpoint/2010/main" val="3446920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25</a:t>
            </a:fld>
            <a:endParaRPr lang="en-US"/>
          </a:p>
        </p:txBody>
      </p:sp>
    </p:spTree>
    <p:extLst>
      <p:ext uri="{BB962C8B-B14F-4D97-AF65-F5344CB8AC3E}">
        <p14:creationId xmlns:p14="http://schemas.microsoft.com/office/powerpoint/2010/main" val="2544116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26</a:t>
            </a:fld>
            <a:endParaRPr lang="en-US"/>
          </a:p>
        </p:txBody>
      </p:sp>
    </p:spTree>
    <p:extLst>
      <p:ext uri="{BB962C8B-B14F-4D97-AF65-F5344CB8AC3E}">
        <p14:creationId xmlns:p14="http://schemas.microsoft.com/office/powerpoint/2010/main" val="479747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27</a:t>
            </a:fld>
            <a:endParaRPr lang="en-US"/>
          </a:p>
        </p:txBody>
      </p:sp>
    </p:spTree>
    <p:extLst>
      <p:ext uri="{BB962C8B-B14F-4D97-AF65-F5344CB8AC3E}">
        <p14:creationId xmlns:p14="http://schemas.microsoft.com/office/powerpoint/2010/main" val="1799589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28</a:t>
            </a:fld>
            <a:endParaRPr lang="en-US"/>
          </a:p>
        </p:txBody>
      </p:sp>
    </p:spTree>
    <p:extLst>
      <p:ext uri="{BB962C8B-B14F-4D97-AF65-F5344CB8AC3E}">
        <p14:creationId xmlns:p14="http://schemas.microsoft.com/office/powerpoint/2010/main" val="2893677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30</a:t>
            </a:fld>
            <a:endParaRPr lang="en-US"/>
          </a:p>
        </p:txBody>
      </p:sp>
    </p:spTree>
    <p:extLst>
      <p:ext uri="{BB962C8B-B14F-4D97-AF65-F5344CB8AC3E}">
        <p14:creationId xmlns:p14="http://schemas.microsoft.com/office/powerpoint/2010/main" val="2205356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31</a:t>
            </a:fld>
            <a:endParaRPr lang="en-US"/>
          </a:p>
        </p:txBody>
      </p:sp>
    </p:spTree>
    <p:extLst>
      <p:ext uri="{BB962C8B-B14F-4D97-AF65-F5344CB8AC3E}">
        <p14:creationId xmlns:p14="http://schemas.microsoft.com/office/powerpoint/2010/main" val="143609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4</a:t>
            </a:fld>
            <a:endParaRPr lang="en-US"/>
          </a:p>
        </p:txBody>
      </p:sp>
    </p:spTree>
    <p:extLst>
      <p:ext uri="{BB962C8B-B14F-4D97-AF65-F5344CB8AC3E}">
        <p14:creationId xmlns:p14="http://schemas.microsoft.com/office/powerpoint/2010/main" val="102462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5</a:t>
            </a:fld>
            <a:endParaRPr lang="en-US"/>
          </a:p>
        </p:txBody>
      </p:sp>
    </p:spTree>
    <p:extLst>
      <p:ext uri="{BB962C8B-B14F-4D97-AF65-F5344CB8AC3E}">
        <p14:creationId xmlns:p14="http://schemas.microsoft.com/office/powerpoint/2010/main" val="3343878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6</a:t>
            </a:fld>
            <a:endParaRPr lang="en-US"/>
          </a:p>
        </p:txBody>
      </p:sp>
    </p:spTree>
    <p:extLst>
      <p:ext uri="{BB962C8B-B14F-4D97-AF65-F5344CB8AC3E}">
        <p14:creationId xmlns:p14="http://schemas.microsoft.com/office/powerpoint/2010/main" val="2350743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7</a:t>
            </a:fld>
            <a:endParaRPr lang="en-US"/>
          </a:p>
        </p:txBody>
      </p:sp>
    </p:spTree>
    <p:extLst>
      <p:ext uri="{BB962C8B-B14F-4D97-AF65-F5344CB8AC3E}">
        <p14:creationId xmlns:p14="http://schemas.microsoft.com/office/powerpoint/2010/main" val="4001742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9</a:t>
            </a:fld>
            <a:endParaRPr lang="en-US"/>
          </a:p>
        </p:txBody>
      </p:sp>
    </p:spTree>
    <p:extLst>
      <p:ext uri="{BB962C8B-B14F-4D97-AF65-F5344CB8AC3E}">
        <p14:creationId xmlns:p14="http://schemas.microsoft.com/office/powerpoint/2010/main" val="196765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10</a:t>
            </a:fld>
            <a:endParaRPr lang="en-US"/>
          </a:p>
        </p:txBody>
      </p:sp>
    </p:spTree>
    <p:extLst>
      <p:ext uri="{BB962C8B-B14F-4D97-AF65-F5344CB8AC3E}">
        <p14:creationId xmlns:p14="http://schemas.microsoft.com/office/powerpoint/2010/main" val="3288384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8FAA3-76B9-4626-A478-E9BA26150677}" type="slidenum">
              <a:rPr lang="en-US" smtClean="0"/>
              <a:t>11</a:t>
            </a:fld>
            <a:endParaRPr lang="en-US"/>
          </a:p>
        </p:txBody>
      </p:sp>
    </p:spTree>
    <p:extLst>
      <p:ext uri="{BB962C8B-B14F-4D97-AF65-F5344CB8AC3E}">
        <p14:creationId xmlns:p14="http://schemas.microsoft.com/office/powerpoint/2010/main" val="302680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ECB344-0A98-4237-BBEB-1236CA20B86E}"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 OnCourse Learning</a:t>
            </a:r>
            <a:endParaRPr lang="en-US"/>
          </a:p>
        </p:txBody>
      </p:sp>
      <p:sp>
        <p:nvSpPr>
          <p:cNvPr id="6" name="Slide Number Placeholder 5"/>
          <p:cNvSpPr>
            <a:spLocks noGrp="1"/>
          </p:cNvSpPr>
          <p:nvPr>
            <p:ph type="sldNum" sz="quarter" idx="12"/>
          </p:nvPr>
        </p:nvSpPr>
        <p:spPr/>
        <p:txBody>
          <a:bodyPr/>
          <a:lstStyle/>
          <a:p>
            <a:fld id="{97443E8F-7FBC-459D-9E8E-BF9B3CCBDFAB}" type="slidenum">
              <a:rPr lang="en-US" smtClean="0"/>
              <a:t>‹#›</a:t>
            </a:fld>
            <a:endParaRPr lang="en-US"/>
          </a:p>
        </p:txBody>
      </p:sp>
    </p:spTree>
    <p:extLst>
      <p:ext uri="{BB962C8B-B14F-4D97-AF65-F5344CB8AC3E}">
        <p14:creationId xmlns:p14="http://schemas.microsoft.com/office/powerpoint/2010/main" val="320176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5B23A5-59C8-44C3-A355-C6BADB06834C}"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 OnCourse Learning</a:t>
            </a:r>
            <a:endParaRPr lang="en-US"/>
          </a:p>
        </p:txBody>
      </p:sp>
      <p:sp>
        <p:nvSpPr>
          <p:cNvPr id="6" name="Slide Number Placeholder 5"/>
          <p:cNvSpPr>
            <a:spLocks noGrp="1"/>
          </p:cNvSpPr>
          <p:nvPr>
            <p:ph type="sldNum" sz="quarter" idx="12"/>
          </p:nvPr>
        </p:nvSpPr>
        <p:spPr/>
        <p:txBody>
          <a:bodyPr/>
          <a:lstStyle/>
          <a:p>
            <a:fld id="{97443E8F-7FBC-459D-9E8E-BF9B3CCBDFAB}" type="slidenum">
              <a:rPr lang="en-US" smtClean="0"/>
              <a:t>‹#›</a:t>
            </a:fld>
            <a:endParaRPr lang="en-US"/>
          </a:p>
        </p:txBody>
      </p:sp>
    </p:spTree>
    <p:extLst>
      <p:ext uri="{BB962C8B-B14F-4D97-AF65-F5344CB8AC3E}">
        <p14:creationId xmlns:p14="http://schemas.microsoft.com/office/powerpoint/2010/main" val="3967009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77B1F-5259-4FFE-B618-AE1E1B58C923}"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 OnCourse Learning</a:t>
            </a:r>
            <a:endParaRPr lang="en-US"/>
          </a:p>
        </p:txBody>
      </p:sp>
      <p:sp>
        <p:nvSpPr>
          <p:cNvPr id="6" name="Slide Number Placeholder 5"/>
          <p:cNvSpPr>
            <a:spLocks noGrp="1"/>
          </p:cNvSpPr>
          <p:nvPr>
            <p:ph type="sldNum" sz="quarter" idx="12"/>
          </p:nvPr>
        </p:nvSpPr>
        <p:spPr/>
        <p:txBody>
          <a:bodyPr/>
          <a:lstStyle/>
          <a:p>
            <a:fld id="{97443E8F-7FBC-459D-9E8E-BF9B3CCBDFAB}" type="slidenum">
              <a:rPr lang="en-US" smtClean="0"/>
              <a:t>‹#›</a:t>
            </a:fld>
            <a:endParaRPr lang="en-US"/>
          </a:p>
        </p:txBody>
      </p:sp>
    </p:spTree>
    <p:extLst>
      <p:ext uri="{BB962C8B-B14F-4D97-AF65-F5344CB8AC3E}">
        <p14:creationId xmlns:p14="http://schemas.microsoft.com/office/powerpoint/2010/main" val="226414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B0D018-7229-49D1-B0EE-D043946A9882}"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 OnCourse Learning</a:t>
            </a:r>
            <a:endParaRPr lang="en-US"/>
          </a:p>
        </p:txBody>
      </p:sp>
      <p:sp>
        <p:nvSpPr>
          <p:cNvPr id="6" name="Slide Number Placeholder 5"/>
          <p:cNvSpPr>
            <a:spLocks noGrp="1"/>
          </p:cNvSpPr>
          <p:nvPr>
            <p:ph type="sldNum" sz="quarter" idx="12"/>
          </p:nvPr>
        </p:nvSpPr>
        <p:spPr/>
        <p:txBody>
          <a:bodyPr/>
          <a:lstStyle/>
          <a:p>
            <a:fld id="{97443E8F-7FBC-459D-9E8E-BF9B3CCBDFAB}" type="slidenum">
              <a:rPr lang="en-US" smtClean="0"/>
              <a:t>‹#›</a:t>
            </a:fld>
            <a:endParaRPr lang="en-US"/>
          </a:p>
        </p:txBody>
      </p:sp>
    </p:spTree>
    <p:extLst>
      <p:ext uri="{BB962C8B-B14F-4D97-AF65-F5344CB8AC3E}">
        <p14:creationId xmlns:p14="http://schemas.microsoft.com/office/powerpoint/2010/main" val="407715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D019E3-9A25-4829-96CD-6617BC3EB55E}"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 OnCourse Learning</a:t>
            </a:r>
            <a:endParaRPr lang="en-US"/>
          </a:p>
        </p:txBody>
      </p:sp>
      <p:sp>
        <p:nvSpPr>
          <p:cNvPr id="6" name="Slide Number Placeholder 5"/>
          <p:cNvSpPr>
            <a:spLocks noGrp="1"/>
          </p:cNvSpPr>
          <p:nvPr>
            <p:ph type="sldNum" sz="quarter" idx="12"/>
          </p:nvPr>
        </p:nvSpPr>
        <p:spPr/>
        <p:txBody>
          <a:bodyPr/>
          <a:lstStyle/>
          <a:p>
            <a:fld id="{97443E8F-7FBC-459D-9E8E-BF9B3CCBDFAB}" type="slidenum">
              <a:rPr lang="en-US" smtClean="0"/>
              <a:t>‹#›</a:t>
            </a:fld>
            <a:endParaRPr lang="en-US"/>
          </a:p>
        </p:txBody>
      </p:sp>
    </p:spTree>
    <p:extLst>
      <p:ext uri="{BB962C8B-B14F-4D97-AF65-F5344CB8AC3E}">
        <p14:creationId xmlns:p14="http://schemas.microsoft.com/office/powerpoint/2010/main" val="350617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DF85D-E36A-49A9-BA7C-153254863A32}" type="datetime1">
              <a:rPr lang="en-US" smtClean="0"/>
              <a:t>4/19/2019</a:t>
            </a:fld>
            <a:endParaRPr lang="en-US"/>
          </a:p>
        </p:txBody>
      </p:sp>
      <p:sp>
        <p:nvSpPr>
          <p:cNvPr id="6" name="Footer Placeholder 5"/>
          <p:cNvSpPr>
            <a:spLocks noGrp="1"/>
          </p:cNvSpPr>
          <p:nvPr>
            <p:ph type="ftr" sz="quarter" idx="11"/>
          </p:nvPr>
        </p:nvSpPr>
        <p:spPr/>
        <p:txBody>
          <a:bodyPr/>
          <a:lstStyle/>
          <a:p>
            <a:r>
              <a:rPr lang="en-US" smtClean="0"/>
              <a:t>© OnCourse Learning</a:t>
            </a:r>
            <a:endParaRPr lang="en-US"/>
          </a:p>
        </p:txBody>
      </p:sp>
      <p:sp>
        <p:nvSpPr>
          <p:cNvPr id="7" name="Slide Number Placeholder 6"/>
          <p:cNvSpPr>
            <a:spLocks noGrp="1"/>
          </p:cNvSpPr>
          <p:nvPr>
            <p:ph type="sldNum" sz="quarter" idx="12"/>
          </p:nvPr>
        </p:nvSpPr>
        <p:spPr/>
        <p:txBody>
          <a:bodyPr/>
          <a:lstStyle/>
          <a:p>
            <a:fld id="{97443E8F-7FBC-459D-9E8E-BF9B3CCBDFAB}" type="slidenum">
              <a:rPr lang="en-US" smtClean="0"/>
              <a:t>‹#›</a:t>
            </a:fld>
            <a:endParaRPr lang="en-US"/>
          </a:p>
        </p:txBody>
      </p:sp>
    </p:spTree>
    <p:extLst>
      <p:ext uri="{BB962C8B-B14F-4D97-AF65-F5344CB8AC3E}">
        <p14:creationId xmlns:p14="http://schemas.microsoft.com/office/powerpoint/2010/main" val="35052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FD04A0-BDFD-4FD2-94D3-10E35F94B35C}" type="datetime1">
              <a:rPr lang="en-US" smtClean="0"/>
              <a:t>4/19/2019</a:t>
            </a:fld>
            <a:endParaRPr lang="en-US"/>
          </a:p>
        </p:txBody>
      </p:sp>
      <p:sp>
        <p:nvSpPr>
          <p:cNvPr id="8" name="Footer Placeholder 7"/>
          <p:cNvSpPr>
            <a:spLocks noGrp="1"/>
          </p:cNvSpPr>
          <p:nvPr>
            <p:ph type="ftr" sz="quarter" idx="11"/>
          </p:nvPr>
        </p:nvSpPr>
        <p:spPr/>
        <p:txBody>
          <a:bodyPr/>
          <a:lstStyle/>
          <a:p>
            <a:r>
              <a:rPr lang="en-US" smtClean="0"/>
              <a:t>© OnCourse Learning</a:t>
            </a:r>
            <a:endParaRPr lang="en-US"/>
          </a:p>
        </p:txBody>
      </p:sp>
      <p:sp>
        <p:nvSpPr>
          <p:cNvPr id="9" name="Slide Number Placeholder 8"/>
          <p:cNvSpPr>
            <a:spLocks noGrp="1"/>
          </p:cNvSpPr>
          <p:nvPr>
            <p:ph type="sldNum" sz="quarter" idx="12"/>
          </p:nvPr>
        </p:nvSpPr>
        <p:spPr/>
        <p:txBody>
          <a:bodyPr/>
          <a:lstStyle/>
          <a:p>
            <a:fld id="{97443E8F-7FBC-459D-9E8E-BF9B3CCBDFAB}" type="slidenum">
              <a:rPr lang="en-US" smtClean="0"/>
              <a:t>‹#›</a:t>
            </a:fld>
            <a:endParaRPr lang="en-US"/>
          </a:p>
        </p:txBody>
      </p:sp>
    </p:spTree>
    <p:extLst>
      <p:ext uri="{BB962C8B-B14F-4D97-AF65-F5344CB8AC3E}">
        <p14:creationId xmlns:p14="http://schemas.microsoft.com/office/powerpoint/2010/main" val="393909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D3D439-91DC-4017-ABDC-AFE85D68CFC1}" type="datetime1">
              <a:rPr lang="en-US" smtClean="0"/>
              <a:t>4/19/2019</a:t>
            </a:fld>
            <a:endParaRPr lang="en-US"/>
          </a:p>
        </p:txBody>
      </p:sp>
      <p:sp>
        <p:nvSpPr>
          <p:cNvPr id="4" name="Footer Placeholder 3"/>
          <p:cNvSpPr>
            <a:spLocks noGrp="1"/>
          </p:cNvSpPr>
          <p:nvPr>
            <p:ph type="ftr" sz="quarter" idx="11"/>
          </p:nvPr>
        </p:nvSpPr>
        <p:spPr/>
        <p:txBody>
          <a:bodyPr/>
          <a:lstStyle/>
          <a:p>
            <a:r>
              <a:rPr lang="en-US" smtClean="0"/>
              <a:t>© OnCourse Learning</a:t>
            </a:r>
            <a:endParaRPr lang="en-US"/>
          </a:p>
        </p:txBody>
      </p:sp>
      <p:sp>
        <p:nvSpPr>
          <p:cNvPr id="5" name="Slide Number Placeholder 4"/>
          <p:cNvSpPr>
            <a:spLocks noGrp="1"/>
          </p:cNvSpPr>
          <p:nvPr>
            <p:ph type="sldNum" sz="quarter" idx="12"/>
          </p:nvPr>
        </p:nvSpPr>
        <p:spPr/>
        <p:txBody>
          <a:bodyPr/>
          <a:lstStyle/>
          <a:p>
            <a:fld id="{97443E8F-7FBC-459D-9E8E-BF9B3CCBDFAB}" type="slidenum">
              <a:rPr lang="en-US" smtClean="0"/>
              <a:t>‹#›</a:t>
            </a:fld>
            <a:endParaRPr lang="en-US"/>
          </a:p>
        </p:txBody>
      </p:sp>
    </p:spTree>
    <p:extLst>
      <p:ext uri="{BB962C8B-B14F-4D97-AF65-F5344CB8AC3E}">
        <p14:creationId xmlns:p14="http://schemas.microsoft.com/office/powerpoint/2010/main" val="400318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2C33C-CDEF-462A-A4B9-08903D44D11D}" type="datetime1">
              <a:rPr lang="en-US" smtClean="0"/>
              <a:t>4/19/2019</a:t>
            </a:fld>
            <a:endParaRPr lang="en-US"/>
          </a:p>
        </p:txBody>
      </p:sp>
      <p:sp>
        <p:nvSpPr>
          <p:cNvPr id="3" name="Footer Placeholder 2"/>
          <p:cNvSpPr>
            <a:spLocks noGrp="1"/>
          </p:cNvSpPr>
          <p:nvPr>
            <p:ph type="ftr" sz="quarter" idx="11"/>
          </p:nvPr>
        </p:nvSpPr>
        <p:spPr/>
        <p:txBody>
          <a:bodyPr/>
          <a:lstStyle/>
          <a:p>
            <a:r>
              <a:rPr lang="en-US" smtClean="0"/>
              <a:t>© OnCourse Learning</a:t>
            </a:r>
            <a:endParaRPr lang="en-US"/>
          </a:p>
        </p:txBody>
      </p:sp>
      <p:sp>
        <p:nvSpPr>
          <p:cNvPr id="4" name="Slide Number Placeholder 3"/>
          <p:cNvSpPr>
            <a:spLocks noGrp="1"/>
          </p:cNvSpPr>
          <p:nvPr>
            <p:ph type="sldNum" sz="quarter" idx="12"/>
          </p:nvPr>
        </p:nvSpPr>
        <p:spPr/>
        <p:txBody>
          <a:bodyPr/>
          <a:lstStyle/>
          <a:p>
            <a:fld id="{97443E8F-7FBC-459D-9E8E-BF9B3CCBDFAB}" type="slidenum">
              <a:rPr lang="en-US" smtClean="0"/>
              <a:t>‹#›</a:t>
            </a:fld>
            <a:endParaRPr lang="en-US"/>
          </a:p>
        </p:txBody>
      </p:sp>
    </p:spTree>
    <p:extLst>
      <p:ext uri="{BB962C8B-B14F-4D97-AF65-F5344CB8AC3E}">
        <p14:creationId xmlns:p14="http://schemas.microsoft.com/office/powerpoint/2010/main" val="4348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FBEBC3-361B-4B6A-85FA-5B6D893B453D}" type="datetime1">
              <a:rPr lang="en-US" smtClean="0"/>
              <a:t>4/19/2019</a:t>
            </a:fld>
            <a:endParaRPr lang="en-US"/>
          </a:p>
        </p:txBody>
      </p:sp>
      <p:sp>
        <p:nvSpPr>
          <p:cNvPr id="6" name="Footer Placeholder 5"/>
          <p:cNvSpPr>
            <a:spLocks noGrp="1"/>
          </p:cNvSpPr>
          <p:nvPr>
            <p:ph type="ftr" sz="quarter" idx="11"/>
          </p:nvPr>
        </p:nvSpPr>
        <p:spPr/>
        <p:txBody>
          <a:bodyPr/>
          <a:lstStyle/>
          <a:p>
            <a:r>
              <a:rPr lang="en-US" smtClean="0"/>
              <a:t>© OnCourse Learning</a:t>
            </a:r>
            <a:endParaRPr lang="en-US"/>
          </a:p>
        </p:txBody>
      </p:sp>
      <p:sp>
        <p:nvSpPr>
          <p:cNvPr id="7" name="Slide Number Placeholder 6"/>
          <p:cNvSpPr>
            <a:spLocks noGrp="1"/>
          </p:cNvSpPr>
          <p:nvPr>
            <p:ph type="sldNum" sz="quarter" idx="12"/>
          </p:nvPr>
        </p:nvSpPr>
        <p:spPr/>
        <p:txBody>
          <a:bodyPr/>
          <a:lstStyle/>
          <a:p>
            <a:fld id="{97443E8F-7FBC-459D-9E8E-BF9B3CCBDFAB}" type="slidenum">
              <a:rPr lang="en-US" smtClean="0"/>
              <a:t>‹#›</a:t>
            </a:fld>
            <a:endParaRPr lang="en-US"/>
          </a:p>
        </p:txBody>
      </p:sp>
    </p:spTree>
    <p:extLst>
      <p:ext uri="{BB962C8B-B14F-4D97-AF65-F5344CB8AC3E}">
        <p14:creationId xmlns:p14="http://schemas.microsoft.com/office/powerpoint/2010/main" val="1776501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06646A-A62B-45ED-AA2C-008FC447A7E0}" type="datetime1">
              <a:rPr lang="en-US" smtClean="0"/>
              <a:t>4/19/2019</a:t>
            </a:fld>
            <a:endParaRPr lang="en-US"/>
          </a:p>
        </p:txBody>
      </p:sp>
      <p:sp>
        <p:nvSpPr>
          <p:cNvPr id="6" name="Footer Placeholder 5"/>
          <p:cNvSpPr>
            <a:spLocks noGrp="1"/>
          </p:cNvSpPr>
          <p:nvPr>
            <p:ph type="ftr" sz="quarter" idx="11"/>
          </p:nvPr>
        </p:nvSpPr>
        <p:spPr/>
        <p:txBody>
          <a:bodyPr/>
          <a:lstStyle/>
          <a:p>
            <a:r>
              <a:rPr lang="en-US" smtClean="0"/>
              <a:t>© OnCourse Learning</a:t>
            </a:r>
            <a:endParaRPr lang="en-US"/>
          </a:p>
        </p:txBody>
      </p:sp>
      <p:sp>
        <p:nvSpPr>
          <p:cNvPr id="7" name="Slide Number Placeholder 6"/>
          <p:cNvSpPr>
            <a:spLocks noGrp="1"/>
          </p:cNvSpPr>
          <p:nvPr>
            <p:ph type="sldNum" sz="quarter" idx="12"/>
          </p:nvPr>
        </p:nvSpPr>
        <p:spPr/>
        <p:txBody>
          <a:bodyPr/>
          <a:lstStyle/>
          <a:p>
            <a:fld id="{97443E8F-7FBC-459D-9E8E-BF9B3CCBDFAB}" type="slidenum">
              <a:rPr lang="en-US" smtClean="0"/>
              <a:t>‹#›</a:t>
            </a:fld>
            <a:endParaRPr lang="en-US"/>
          </a:p>
        </p:txBody>
      </p:sp>
    </p:spTree>
    <p:extLst>
      <p:ext uri="{BB962C8B-B14F-4D97-AF65-F5344CB8AC3E}">
        <p14:creationId xmlns:p14="http://schemas.microsoft.com/office/powerpoint/2010/main" val="179804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E9813-6D7E-4E24-B285-D2CB113BC848}" type="datetime1">
              <a:rPr lang="en-US" smtClean="0"/>
              <a:t>4/19/2019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OnCourse Learning</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43E8F-7FBC-459D-9E8E-BF9B3CCBDFAB}" type="slidenum">
              <a:rPr lang="en-US" smtClean="0"/>
              <a:t>‹#›</a:t>
            </a:fld>
            <a:endParaRPr lang="en-US"/>
          </a:p>
        </p:txBody>
      </p:sp>
    </p:spTree>
    <p:extLst>
      <p:ext uri="{BB962C8B-B14F-4D97-AF65-F5344CB8AC3E}">
        <p14:creationId xmlns:p14="http://schemas.microsoft.com/office/powerpoint/2010/main" val="4293888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9600" y="6446837"/>
            <a:ext cx="2895600" cy="365125"/>
          </a:xfrm>
        </p:spPr>
        <p:txBody>
          <a:bodyPr/>
          <a:lstStyle/>
          <a:p>
            <a:r>
              <a:rPr lang="en-US" dirty="0" smtClean="0">
                <a:solidFill>
                  <a:schemeClr val="bg1"/>
                </a:solidFill>
              </a:rPr>
              <a:t>© OnCourse Learning</a:t>
            </a:r>
            <a:endParaRPr lang="en-US"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76200"/>
            <a:ext cx="5188167" cy="6705600"/>
          </a:xfrm>
          <a:prstGeom prst="rect">
            <a:avLst/>
          </a:prstGeom>
          <a:ln w="25400">
            <a:solidFill>
              <a:schemeClr val="bg1"/>
            </a:solidFill>
          </a:ln>
        </p:spPr>
      </p:pic>
      <p:sp>
        <p:nvSpPr>
          <p:cNvPr id="7" name="Slide Number Placeholder 6"/>
          <p:cNvSpPr>
            <a:spLocks noGrp="1"/>
          </p:cNvSpPr>
          <p:nvPr>
            <p:ph type="sldNum" sz="quarter" idx="12"/>
          </p:nvPr>
        </p:nvSpPr>
        <p:spPr/>
        <p:txBody>
          <a:bodyPr/>
          <a:lstStyle/>
          <a:p>
            <a:fld id="{8C8A8054-BA7E-485D-A931-9CACB0E06F40}" type="slidenum">
              <a:rPr lang="en-US" smtClean="0"/>
              <a:t>1</a:t>
            </a:fld>
            <a:endParaRPr lang="en-US" dirty="0"/>
          </a:p>
        </p:txBody>
      </p:sp>
    </p:spTree>
    <p:extLst>
      <p:ext uri="{BB962C8B-B14F-4D97-AF65-F5344CB8AC3E}">
        <p14:creationId xmlns:p14="http://schemas.microsoft.com/office/powerpoint/2010/main" val="1335104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283028" y="1335998"/>
            <a:ext cx="8860972" cy="5139869"/>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defRPr/>
            </a:pPr>
            <a:endParaRPr lang="en-US" altLang="en-US" sz="14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Basic Economic Principles of Value</a:t>
            </a:r>
          </a:p>
          <a:p>
            <a:pPr marL="228600" indent="-228600">
              <a:defRPr/>
            </a:pPr>
            <a:endParaRPr lang="en-US" altLang="en-US" sz="1000" b="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Supply and Demand: </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the greater the supply, the lower the value</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the smaller the supply, the higher the value</a:t>
            </a: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Anticipation:</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Value is based on the anticipation of the future benefits of ownership.</a:t>
            </a: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Substitution: foundation of direct sales comparison approach</a:t>
            </a:r>
          </a:p>
          <a:p>
            <a:pPr marL="576262"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Cost of purchasing or constructing another property of equal utility and desirability</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Assumes substitution can be made without unusual delay</a:t>
            </a: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Conformity: </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Homogeneous or compatible uses of land within a given area</a:t>
            </a:r>
          </a:p>
          <a:p>
            <a:pPr marL="342900" lvl="0" indent="-342900">
              <a:buFont typeface="Wingdings" panose="05000000000000000000" pitchFamily="2" charset="2"/>
              <a:buChar char="q"/>
              <a:defRPr/>
            </a:pPr>
            <a:r>
              <a:rPr lang="en-US" altLang="en-US" sz="2000" dirty="0">
                <a:solidFill>
                  <a:prstClr val="black"/>
                </a:solidFill>
                <a:latin typeface="Times New Roman" panose="02020603050405020304" pitchFamily="18" charset="0"/>
                <a:cs typeface="Times New Roman" panose="02020603050405020304" pitchFamily="18" charset="0"/>
              </a:rPr>
              <a:t>Contribution: </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something is worth relative to what it contributes to overall value</a:t>
            </a:r>
          </a:p>
        </p:txBody>
      </p:sp>
      <p:sp>
        <p:nvSpPr>
          <p:cNvPr id="2" name="Slide Number Placeholder 1"/>
          <p:cNvSpPr>
            <a:spLocks noGrp="1"/>
          </p:cNvSpPr>
          <p:nvPr>
            <p:ph type="sldNum" sz="quarter" idx="12"/>
          </p:nvPr>
        </p:nvSpPr>
        <p:spPr/>
        <p:txBody>
          <a:bodyPr/>
          <a:lstStyle/>
          <a:p>
            <a:fld id="{97443E8F-7FBC-459D-9E8E-BF9B3CCBDFAB}" type="slidenum">
              <a:rPr lang="en-US" smtClean="0"/>
              <a:t>10</a:t>
            </a:fld>
            <a:endParaRPr lang="en-US"/>
          </a:p>
        </p:txBody>
      </p:sp>
    </p:spTree>
    <p:extLst>
      <p:ext uri="{BB962C8B-B14F-4D97-AF65-F5344CB8AC3E}">
        <p14:creationId xmlns:p14="http://schemas.microsoft.com/office/powerpoint/2010/main" val="1094442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30628" y="1230124"/>
            <a:ext cx="8860972" cy="4985980"/>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defRPr/>
            </a:pPr>
            <a:endParaRPr lang="en-US" altLang="en-US" sz="14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Basic Economic Principles of Value</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q"/>
              <a:defRPr/>
            </a:pPr>
            <a:r>
              <a:rPr lang="en-US" altLang="en-US" sz="2000" dirty="0">
                <a:solidFill>
                  <a:prstClr val="black"/>
                </a:solidFill>
                <a:latin typeface="Times New Roman" panose="02020603050405020304" pitchFamily="18" charset="0"/>
                <a:cs typeface="Times New Roman" panose="02020603050405020304" pitchFamily="18" charset="0"/>
              </a:rPr>
              <a:t>Competition:</a:t>
            </a:r>
          </a:p>
          <a:p>
            <a:pPr marL="685800" lvl="2"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When the net profit generated by a property is excessive, the result is to create more competition.</a:t>
            </a:r>
          </a:p>
          <a:p>
            <a:pPr marL="342900" lvl="0" indent="-342900">
              <a:buFont typeface="Wingdings" panose="05000000000000000000" pitchFamily="2" charset="2"/>
              <a:buChar char="q"/>
              <a:defRPr/>
            </a:pPr>
            <a:r>
              <a:rPr lang="en-US" altLang="en-US" sz="2000" dirty="0">
                <a:solidFill>
                  <a:prstClr val="black"/>
                </a:solidFill>
                <a:latin typeface="Times New Roman" panose="02020603050405020304" pitchFamily="18" charset="0"/>
                <a:cs typeface="Times New Roman" panose="02020603050405020304" pitchFamily="18" charset="0"/>
              </a:rPr>
              <a:t>Change:</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Continually affecting land use/value</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Re-evaluate the value of listed properties periodically.</a:t>
            </a:r>
          </a:p>
          <a:p>
            <a:pPr marL="342900" lvl="0" indent="-342900">
              <a:buFont typeface="Wingdings" panose="05000000000000000000" pitchFamily="2" charset="2"/>
              <a:buChar char="q"/>
              <a:defRPr/>
            </a:pPr>
            <a:r>
              <a:rPr lang="en-US" altLang="en-US" sz="2000" dirty="0">
                <a:solidFill>
                  <a:prstClr val="black"/>
                </a:solidFill>
                <a:latin typeface="Times New Roman" panose="02020603050405020304" pitchFamily="18" charset="0"/>
                <a:cs typeface="Times New Roman" panose="02020603050405020304" pitchFamily="18" charset="0"/>
              </a:rPr>
              <a:t>Highest &amp; best use: </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“that possible and legal use or employment of land that will preserve its utility and yield a net income flow in the form of rent that when capitalized at the proper rate of interest, forms the highest present value of the land.” </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may change over time.</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must be physically possible, legally permissible, and financially feasible</a:t>
            </a:r>
            <a:endParaRPr lang="en-US" alt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97443E8F-7FBC-459D-9E8E-BF9B3CCBDFAB}" type="slidenum">
              <a:rPr lang="en-US" smtClean="0"/>
              <a:t>11</a:t>
            </a:fld>
            <a:endParaRPr lang="en-US"/>
          </a:p>
        </p:txBody>
      </p:sp>
    </p:spTree>
    <p:extLst>
      <p:ext uri="{BB962C8B-B14F-4D97-AF65-F5344CB8AC3E}">
        <p14:creationId xmlns:p14="http://schemas.microsoft.com/office/powerpoint/2010/main" val="2562287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30628" y="1230124"/>
            <a:ext cx="8860972" cy="4924425"/>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defRPr/>
            </a:pPr>
            <a:endParaRPr lang="en-US" altLang="en-US" sz="12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The Valuation Process</a:t>
            </a:r>
          </a:p>
          <a:p>
            <a:pPr marL="228600" indent="-228600">
              <a:defRPr/>
            </a:pPr>
            <a:endParaRPr lang="en-US" altLang="en-US" sz="1200" b="1" dirty="0">
              <a:solidFill>
                <a:schemeClr val="accent6">
                  <a:lumMod val="50000"/>
                </a:schemeClr>
              </a:solidFill>
              <a:latin typeface="Arial" panose="020B0604020202020204" pitchFamily="34" charset="0"/>
              <a:cs typeface="Arial" panose="020B0604020202020204" pitchFamily="34" charset="0"/>
            </a:endParaRPr>
          </a:p>
          <a:p>
            <a:pPr marL="457200" indent="-457200">
              <a:buFont typeface="+mj-lt"/>
              <a:buAutoNum type="arabicPeriod"/>
              <a:defRPr/>
            </a:pPr>
            <a:r>
              <a:rPr lang="en-US" altLang="en-US" sz="2000" dirty="0">
                <a:latin typeface="Times New Roman" panose="02020603050405020304" pitchFamily="18" charset="0"/>
                <a:cs typeface="Times New Roman" panose="02020603050405020304" pitchFamily="18" charset="0"/>
              </a:rPr>
              <a:t>Define the appraisal problem:</a:t>
            </a:r>
          </a:p>
          <a:p>
            <a:pPr marL="8001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purpose and type of value to be determined</a:t>
            </a:r>
          </a:p>
          <a:p>
            <a:pPr marL="457200" indent="-457200">
              <a:buFont typeface="+mj-lt"/>
              <a:buAutoNum type="arabicPeriod"/>
              <a:defRPr/>
            </a:pPr>
            <a:r>
              <a:rPr lang="en-US" altLang="en-US" sz="2000" dirty="0">
                <a:latin typeface="Times New Roman" panose="02020603050405020304" pitchFamily="18" charset="0"/>
                <a:cs typeface="Times New Roman" panose="02020603050405020304" pitchFamily="18" charset="0"/>
              </a:rPr>
              <a:t>Obtain a complete and accurate description of the property:</a:t>
            </a:r>
          </a:p>
          <a:p>
            <a:pPr marL="8001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Limits of the area must be specified in the description</a:t>
            </a:r>
          </a:p>
          <a:p>
            <a:pPr marL="457200" indent="-457200">
              <a:buFont typeface="+mj-lt"/>
              <a:buAutoNum type="arabicPeriod"/>
              <a:defRPr/>
            </a:pPr>
            <a:r>
              <a:rPr lang="en-US" altLang="en-US" sz="2000" dirty="0">
                <a:latin typeface="Times New Roman" panose="02020603050405020304" pitchFamily="18" charset="0"/>
                <a:cs typeface="Times New Roman" panose="02020603050405020304" pitchFamily="18" charset="0"/>
              </a:rPr>
              <a:t>Inspect the surrounding area and the property to be appraised.</a:t>
            </a:r>
          </a:p>
          <a:p>
            <a:pPr marL="457200" indent="-457200">
              <a:buFont typeface="+mj-lt"/>
              <a:buAutoNum type="arabicPeriod"/>
              <a:defRPr/>
            </a:pPr>
            <a:r>
              <a:rPr lang="en-US" altLang="en-US" sz="2000" dirty="0">
                <a:latin typeface="Times New Roman" panose="02020603050405020304" pitchFamily="18" charset="0"/>
                <a:cs typeface="Times New Roman" panose="02020603050405020304" pitchFamily="18" charset="0"/>
              </a:rPr>
              <a:t>Determine the specific data required as a basis for the value estimate: </a:t>
            </a:r>
          </a:p>
          <a:p>
            <a:pPr marL="914400" lvl="1" indent="-4572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Perform a highest &amp; best use analysis</a:t>
            </a:r>
          </a:p>
          <a:p>
            <a:pPr marL="457200" lvl="0" indent="-457200">
              <a:lnSpc>
                <a:spcPct val="90000"/>
              </a:lnSpc>
              <a:buFont typeface="+mj-lt"/>
              <a:buAutoNum type="arabicPeriod"/>
              <a:defRPr/>
            </a:pPr>
            <a:r>
              <a:rPr lang="en-US" altLang="en-US" sz="2000" dirty="0">
                <a:solidFill>
                  <a:prstClr val="black"/>
                </a:solidFill>
                <a:latin typeface="Times New Roman" panose="02020603050405020304" pitchFamily="18" charset="0"/>
                <a:cs typeface="Times New Roman" panose="02020603050405020304" pitchFamily="18" charset="0"/>
              </a:rPr>
              <a:t>Analyze the data and arrive at a value estimate by three appraisal methods:</a:t>
            </a:r>
          </a:p>
          <a:p>
            <a:pPr marL="914400" lvl="1" indent="-457200">
              <a:lnSpc>
                <a:spcPct val="90000"/>
              </a:lnSpc>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Market data, Cost and Income</a:t>
            </a:r>
          </a:p>
          <a:p>
            <a:pPr marL="457200" lvl="0" indent="-457200">
              <a:lnSpc>
                <a:spcPct val="90000"/>
              </a:lnSpc>
              <a:buFont typeface="+mj-lt"/>
              <a:buAutoNum type="arabicPeriod"/>
              <a:defRPr/>
            </a:pPr>
            <a:r>
              <a:rPr lang="en-US" altLang="en-US" sz="2000" dirty="0">
                <a:solidFill>
                  <a:prstClr val="black"/>
                </a:solidFill>
                <a:latin typeface="Times New Roman" panose="02020603050405020304" pitchFamily="18" charset="0"/>
                <a:cs typeface="Times New Roman" panose="02020603050405020304" pitchFamily="18" charset="0"/>
              </a:rPr>
              <a:t>Reconcile the results obtained by the three methods and</a:t>
            </a:r>
          </a:p>
          <a:p>
            <a:pPr lvl="0">
              <a:lnSpc>
                <a:spcPct val="90000"/>
              </a:lnSpc>
              <a:defRPr/>
            </a:pPr>
            <a:r>
              <a:rPr lang="en-US" altLang="en-US" sz="2000" dirty="0">
                <a:solidFill>
                  <a:prstClr val="black"/>
                </a:solidFill>
                <a:latin typeface="Times New Roman" panose="02020603050405020304" pitchFamily="18" charset="0"/>
                <a:cs typeface="Times New Roman" panose="02020603050405020304" pitchFamily="18" charset="0"/>
              </a:rPr>
              <a:t>       determine value estimate.</a:t>
            </a:r>
          </a:p>
          <a:p>
            <a:pPr lvl="0">
              <a:lnSpc>
                <a:spcPct val="90000"/>
              </a:lnSpc>
              <a:defRPr/>
            </a:pPr>
            <a:r>
              <a:rPr lang="en-US" altLang="en-US" sz="2000" dirty="0">
                <a:solidFill>
                  <a:prstClr val="black"/>
                </a:solidFill>
                <a:latin typeface="Times New Roman" panose="02020603050405020304" pitchFamily="18" charset="0"/>
                <a:cs typeface="Times New Roman" panose="02020603050405020304" pitchFamily="18" charset="0"/>
              </a:rPr>
              <a:t>7.    Prepare the appraisal report </a:t>
            </a:r>
          </a:p>
          <a:p>
            <a:pPr marL="1033462" lvl="2" indent="-342900">
              <a:lnSpc>
                <a:spcPct val="80000"/>
              </a:lnSpc>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BE2D8315-A8D4-4EC2-B1F0-AE4563B94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2424">
            <a:off x="6819613" y="4882358"/>
            <a:ext cx="1946699" cy="1772739"/>
          </a:xfrm>
          <a:prstGeom prst="rect">
            <a:avLst/>
          </a:prstGeom>
        </p:spPr>
      </p:pic>
      <p:sp>
        <p:nvSpPr>
          <p:cNvPr id="2" name="Slide Number Placeholder 1"/>
          <p:cNvSpPr>
            <a:spLocks noGrp="1"/>
          </p:cNvSpPr>
          <p:nvPr>
            <p:ph type="sldNum" sz="quarter" idx="12"/>
          </p:nvPr>
        </p:nvSpPr>
        <p:spPr/>
        <p:txBody>
          <a:bodyPr/>
          <a:lstStyle/>
          <a:p>
            <a:fld id="{97443E8F-7FBC-459D-9E8E-BF9B3CCBDFAB}" type="slidenum">
              <a:rPr lang="en-US" smtClean="0"/>
              <a:t>12</a:t>
            </a:fld>
            <a:endParaRPr lang="en-US"/>
          </a:p>
        </p:txBody>
      </p:sp>
    </p:spTree>
    <p:extLst>
      <p:ext uri="{BB962C8B-B14F-4D97-AF65-F5344CB8AC3E}">
        <p14:creationId xmlns:p14="http://schemas.microsoft.com/office/powerpoint/2010/main" val="2547966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30628" y="1230124"/>
            <a:ext cx="8860972" cy="4770537"/>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Approaches to Value (Appraisal Methods)</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457200" indent="-457200">
              <a:buAutoNum type="arabicPeriod"/>
              <a:defRPr/>
            </a:pPr>
            <a:r>
              <a:rPr lang="en-US" altLang="en-US" sz="2000" dirty="0">
                <a:latin typeface="Times New Roman" panose="02020603050405020304" pitchFamily="18" charset="0"/>
                <a:cs typeface="Times New Roman" panose="02020603050405020304" pitchFamily="18" charset="0"/>
              </a:rPr>
              <a:t>The Sales Comparison (Market Data) Approach</a:t>
            </a:r>
          </a:p>
          <a:p>
            <a:pPr marL="457200">
              <a:defRPr/>
            </a:pPr>
            <a:r>
              <a:rPr lang="en-US" altLang="en-US" sz="2000" i="1" dirty="0">
                <a:latin typeface="Times New Roman" panose="02020603050405020304" pitchFamily="18" charset="0"/>
                <a:cs typeface="Times New Roman" panose="02020603050405020304" pitchFamily="18" charset="0"/>
              </a:rPr>
              <a:t>Compares subject property to similar properties sold recently</a:t>
            </a:r>
          </a:p>
          <a:p>
            <a:pPr>
              <a:defRPr/>
            </a:pPr>
            <a:endParaRPr lang="en-US" altLang="en-US" sz="2000" dirty="0">
              <a:latin typeface="Times New Roman" panose="02020603050405020304" pitchFamily="18" charset="0"/>
              <a:cs typeface="Times New Roman" panose="02020603050405020304" pitchFamily="18" charset="0"/>
            </a:endParaRPr>
          </a:p>
          <a:p>
            <a:pPr marL="457200" indent="-457200">
              <a:buAutoNum type="arabicPeriod" startAt="2"/>
              <a:defRPr/>
            </a:pPr>
            <a:r>
              <a:rPr lang="en-US" altLang="en-US" sz="2000" dirty="0">
                <a:latin typeface="Times New Roman" panose="02020603050405020304" pitchFamily="18" charset="0"/>
                <a:cs typeface="Times New Roman" panose="02020603050405020304" pitchFamily="18" charset="0"/>
              </a:rPr>
              <a:t>The Cost Approach</a:t>
            </a:r>
          </a:p>
          <a:p>
            <a:pPr marL="457200">
              <a:defRPr/>
            </a:pPr>
            <a:r>
              <a:rPr lang="en-US" altLang="en-US" sz="2000" i="1" dirty="0">
                <a:latin typeface="Times New Roman" panose="02020603050405020304" pitchFamily="18" charset="0"/>
                <a:cs typeface="Times New Roman" panose="02020603050405020304" pitchFamily="18" charset="0"/>
              </a:rPr>
              <a:t>Theoretically rebuilds the structure anew and then adjusts it to it’s present condition</a:t>
            </a:r>
          </a:p>
          <a:p>
            <a:pPr marL="457200">
              <a:defRPr/>
            </a:pPr>
            <a:endParaRPr lang="en-US" altLang="en-US" sz="2000" i="1" dirty="0">
              <a:latin typeface="Times New Roman" panose="02020603050405020304" pitchFamily="18" charset="0"/>
              <a:cs typeface="Times New Roman" panose="02020603050405020304" pitchFamily="18" charset="0"/>
            </a:endParaRPr>
          </a:p>
          <a:p>
            <a:pPr marL="457200" indent="-457200">
              <a:buAutoNum type="arabicPeriod" startAt="3"/>
              <a:defRPr/>
            </a:pPr>
            <a:r>
              <a:rPr lang="en-US" altLang="en-US" sz="2000" dirty="0">
                <a:latin typeface="Times New Roman" panose="02020603050405020304" pitchFamily="18" charset="0"/>
                <a:cs typeface="Times New Roman" panose="02020603050405020304" pitchFamily="18" charset="0"/>
              </a:rPr>
              <a:t>The Income Approach</a:t>
            </a:r>
          </a:p>
          <a:p>
            <a:pPr marL="514350">
              <a:defRPr/>
            </a:pPr>
            <a:r>
              <a:rPr lang="en-US" altLang="en-US" sz="2000" i="1" dirty="0">
                <a:latin typeface="Times New Roman" panose="02020603050405020304" pitchFamily="18" charset="0"/>
                <a:cs typeface="Times New Roman" panose="02020603050405020304" pitchFamily="18" charset="0"/>
              </a:rPr>
              <a:t>Applies the capitalization formula to the income (rent) produced</a:t>
            </a:r>
          </a:p>
          <a:p>
            <a:pPr marL="457200">
              <a:defRPr/>
            </a:pPr>
            <a:endParaRPr lang="en-US" altLang="en-US" sz="2000" i="1" dirty="0">
              <a:latin typeface="Times New Roman" panose="02020603050405020304" pitchFamily="18" charset="0"/>
              <a:cs typeface="Times New Roman" panose="02020603050405020304" pitchFamily="18" charset="0"/>
            </a:endParaRPr>
          </a:p>
          <a:p>
            <a:pPr marL="457200" indent="-457200">
              <a:buAutoNum type="arabicPeriod"/>
              <a:defRPr/>
            </a:pPr>
            <a:endParaRPr lang="en-US" alt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97443E8F-7FBC-459D-9E8E-BF9B3CCBDFAB}" type="slidenum">
              <a:rPr lang="en-US" smtClean="0"/>
              <a:t>13</a:t>
            </a:fld>
            <a:endParaRPr lang="en-US"/>
          </a:p>
        </p:txBody>
      </p:sp>
    </p:spTree>
    <p:extLst>
      <p:ext uri="{BB962C8B-B14F-4D97-AF65-F5344CB8AC3E}">
        <p14:creationId xmlns:p14="http://schemas.microsoft.com/office/powerpoint/2010/main" val="398407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28" y="1230124"/>
            <a:ext cx="8860972" cy="4832092"/>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defRPr/>
            </a:pPr>
            <a:endParaRPr lang="en-US" altLang="en-US" sz="12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Approaches to Value</a:t>
            </a:r>
          </a:p>
          <a:p>
            <a:pPr marL="228600" indent="-228600">
              <a:defRPr/>
            </a:pPr>
            <a:endParaRPr lang="en-US" altLang="en-US" sz="1200" b="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b="1" dirty="0">
                <a:latin typeface="Times New Roman" panose="02020603050405020304" pitchFamily="18" charset="0"/>
                <a:cs typeface="Times New Roman" panose="02020603050405020304" pitchFamily="18" charset="0"/>
              </a:rPr>
              <a:t>Sales Comparison (Market Data) Approach</a:t>
            </a:r>
            <a:r>
              <a:rPr lang="en-US" altLang="en-US" sz="2000" dirty="0">
                <a:latin typeface="Times New Roman" panose="02020603050405020304" pitchFamily="18" charset="0"/>
                <a:cs typeface="Times New Roman" panose="02020603050405020304" pitchFamily="18" charset="0"/>
              </a:rPr>
              <a:t>:</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Primary approach for estimating the value of single-family owner-occupied dwellings and vacant land.</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Based on the premise that the best way to determine value is to compare what similar properties are being sold for.</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Allowances are made for the differences by following the principle of contribution.</a:t>
            </a:r>
          </a:p>
          <a:p>
            <a:pPr marL="685800" lvl="1" indent="-342900">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Key points about Sales Comparison Approach:</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Subject – is the property being appraised</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Comparable (Comps) – similar properties that have been recently sold in the marketplace preferably in past six months and reasonably close by</a:t>
            </a:r>
          </a:p>
        </p:txBody>
      </p:sp>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2" name="Slide Number Placeholder 1"/>
          <p:cNvSpPr>
            <a:spLocks noGrp="1"/>
          </p:cNvSpPr>
          <p:nvPr>
            <p:ph type="sldNum" sz="quarter" idx="12"/>
          </p:nvPr>
        </p:nvSpPr>
        <p:spPr/>
        <p:txBody>
          <a:bodyPr/>
          <a:lstStyle/>
          <a:p>
            <a:fld id="{97443E8F-7FBC-459D-9E8E-BF9B3CCBDFAB}" type="slidenum">
              <a:rPr lang="en-US" smtClean="0"/>
              <a:t>14</a:t>
            </a:fld>
            <a:endParaRPr lang="en-US"/>
          </a:p>
        </p:txBody>
      </p:sp>
    </p:spTree>
    <p:extLst>
      <p:ext uri="{BB962C8B-B14F-4D97-AF65-F5344CB8AC3E}">
        <p14:creationId xmlns:p14="http://schemas.microsoft.com/office/powerpoint/2010/main" val="652044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30628" y="1230124"/>
            <a:ext cx="8860972" cy="4862870"/>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lgn="ctr">
              <a:defRPr/>
            </a:pPr>
            <a:endParaRPr lang="en-US" altLang="en-US" sz="24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Approaches to Value</a:t>
            </a:r>
          </a:p>
          <a:p>
            <a:pPr marL="228600" indent="-228600">
              <a:defRPr/>
            </a:pPr>
            <a:endParaRPr lang="en-US" altLang="en-US" sz="1200" b="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Key Points about Sales Comparison Approach</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Three to four comps are sufficient – never less than three</a:t>
            </a:r>
          </a:p>
          <a:p>
            <a:pPr marL="685800" lvl="1" indent="-342900">
              <a:buFont typeface="Arial" panose="020B0604020202020204" pitchFamily="34" charset="0"/>
              <a:buChar char="•"/>
              <a:defRPr/>
            </a:pPr>
            <a:r>
              <a:rPr lang="en-US" altLang="en-US" sz="2000" dirty="0" err="1">
                <a:latin typeface="Times New Roman" panose="02020603050405020304" pitchFamily="18" charset="0"/>
                <a:cs typeface="Times New Roman" panose="02020603050405020304" pitchFamily="18" charset="0"/>
              </a:rPr>
              <a:t>Comparables</a:t>
            </a:r>
            <a:r>
              <a:rPr lang="en-US" altLang="en-US" sz="2000" dirty="0">
                <a:latin typeface="Times New Roman" panose="02020603050405020304" pitchFamily="18" charset="0"/>
                <a:cs typeface="Times New Roman" panose="02020603050405020304" pitchFamily="18" charset="0"/>
              </a:rPr>
              <a:t> should be verified, closed out sales prices – not asking price</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You only adjust </a:t>
            </a:r>
            <a:r>
              <a:rPr lang="en-US" altLang="en-US" sz="2000" dirty="0" err="1">
                <a:latin typeface="Times New Roman" panose="02020603050405020304" pitchFamily="18" charset="0"/>
                <a:cs typeface="Times New Roman" panose="02020603050405020304" pitchFamily="18" charset="0"/>
              </a:rPr>
              <a:t>comparables</a:t>
            </a:r>
            <a:r>
              <a:rPr lang="en-US" altLang="en-US" sz="2000" dirty="0">
                <a:latin typeface="Times New Roman" panose="02020603050405020304" pitchFamily="18" charset="0"/>
                <a:cs typeface="Times New Roman" panose="02020603050405020304" pitchFamily="18" charset="0"/>
              </a:rPr>
              <a:t>, never the subject</a:t>
            </a:r>
          </a:p>
          <a:p>
            <a:pPr marL="685800" lvl="1" indent="-342900">
              <a:lnSpc>
                <a:spcPct val="80000"/>
              </a:lnSpc>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a:p>
            <a:pPr marL="233362" lvl="1"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Reconciliation – weighted average of adjusted sales prices to determine a single</a:t>
            </a:r>
          </a:p>
          <a:p>
            <a:pPr marL="0" lvl="1">
              <a:defRPr/>
            </a:pPr>
            <a:r>
              <a:rPr lang="en-US" altLang="en-US" sz="2000" dirty="0">
                <a:latin typeface="Times New Roman" panose="02020603050405020304" pitchFamily="18" charset="0"/>
                <a:cs typeface="Times New Roman" panose="02020603050405020304" pitchFamily="18" charset="0"/>
              </a:rPr>
              <a:t>      estimate of value</a:t>
            </a:r>
          </a:p>
          <a:p>
            <a:pPr marL="228600" indent="-228600">
              <a:defRPr/>
            </a:pPr>
            <a:endParaRPr lang="en-US" altLang="en-US" sz="2000"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b="1" dirty="0">
                <a:latin typeface="Times New Roman" panose="02020603050405020304" pitchFamily="18" charset="0"/>
                <a:cs typeface="Times New Roman" panose="02020603050405020304" pitchFamily="18" charset="0"/>
              </a:rPr>
              <a:t>The Cost Approach:</a:t>
            </a:r>
          </a:p>
          <a:p>
            <a:pPr marL="685800" lvl="1" indent="-342900">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Primary method for estimating the value of properties when there are not sufficient comparable sales or properties that do not produce rental income</a:t>
            </a:r>
          </a:p>
          <a:p>
            <a:pPr marL="685800" lvl="1" indent="-342900">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Unique properties such as schools, fire stations, libraries, etc.</a:t>
            </a:r>
          </a:p>
        </p:txBody>
      </p:sp>
      <p:sp>
        <p:nvSpPr>
          <p:cNvPr id="2" name="Slide Number Placeholder 1"/>
          <p:cNvSpPr>
            <a:spLocks noGrp="1"/>
          </p:cNvSpPr>
          <p:nvPr>
            <p:ph type="sldNum" sz="quarter" idx="12"/>
          </p:nvPr>
        </p:nvSpPr>
        <p:spPr/>
        <p:txBody>
          <a:bodyPr/>
          <a:lstStyle/>
          <a:p>
            <a:fld id="{97443E8F-7FBC-459D-9E8E-BF9B3CCBDFAB}" type="slidenum">
              <a:rPr lang="en-US" smtClean="0"/>
              <a:t>15</a:t>
            </a:fld>
            <a:endParaRPr lang="en-US"/>
          </a:p>
        </p:txBody>
      </p:sp>
    </p:spTree>
    <p:extLst>
      <p:ext uri="{BB962C8B-B14F-4D97-AF65-F5344CB8AC3E}">
        <p14:creationId xmlns:p14="http://schemas.microsoft.com/office/powerpoint/2010/main" val="2812899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30628" y="1230124"/>
            <a:ext cx="8860972" cy="3600986"/>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Approaches to Value</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The Cost Approach</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342900" lvl="1">
              <a:lnSpc>
                <a:spcPct val="90000"/>
              </a:lnSpc>
              <a:defRPr/>
            </a:pPr>
            <a:r>
              <a:rPr lang="en-US" altLang="en-US" sz="2000" dirty="0">
                <a:latin typeface="Times New Roman" panose="02020603050405020304" pitchFamily="18" charset="0"/>
                <a:cs typeface="Times New Roman" panose="02020603050405020304" pitchFamily="18" charset="0"/>
              </a:rPr>
              <a:t>Procedure for estimating value for cost approach:</a:t>
            </a:r>
          </a:p>
          <a:p>
            <a:pPr marL="1143000" lvl="1" indent="-457200">
              <a:lnSpc>
                <a:spcPct val="90000"/>
              </a:lnSpc>
              <a:buFont typeface="+mj-lt"/>
              <a:buAutoNum type="arabicPeriod"/>
              <a:defRPr/>
            </a:pPr>
            <a:r>
              <a:rPr lang="en-US" altLang="en-US" sz="2000" dirty="0">
                <a:latin typeface="Times New Roman" panose="02020603050405020304" pitchFamily="18" charset="0"/>
                <a:cs typeface="Times New Roman" panose="02020603050405020304" pitchFamily="18" charset="0"/>
              </a:rPr>
              <a:t>Estimate construction costs to replace or reproduce the improvements</a:t>
            </a:r>
          </a:p>
          <a:p>
            <a:pPr marL="1143000" lvl="1" indent="-457200">
              <a:lnSpc>
                <a:spcPct val="90000"/>
              </a:lnSpc>
              <a:buFont typeface="+mj-lt"/>
              <a:buAutoNum type="arabicPeriod"/>
              <a:defRPr/>
            </a:pPr>
            <a:r>
              <a:rPr lang="en-US" altLang="en-US" sz="2000" dirty="0">
                <a:latin typeface="Times New Roman" panose="02020603050405020304" pitchFamily="18" charset="0"/>
                <a:cs typeface="Times New Roman" panose="02020603050405020304" pitchFamily="18" charset="0"/>
              </a:rPr>
              <a:t>Estimate total accrued appreciation of improvements</a:t>
            </a:r>
          </a:p>
          <a:p>
            <a:pPr marL="1143000" lvl="1" indent="-457200">
              <a:lnSpc>
                <a:spcPct val="90000"/>
              </a:lnSpc>
              <a:buFont typeface="+mj-lt"/>
              <a:buAutoNum type="arabicPeriod"/>
              <a:defRPr/>
            </a:pPr>
            <a:r>
              <a:rPr lang="en-US" altLang="en-US" sz="2000" dirty="0">
                <a:latin typeface="Times New Roman" panose="02020603050405020304" pitchFamily="18" charset="0"/>
                <a:cs typeface="Times New Roman" panose="02020603050405020304" pitchFamily="18" charset="0"/>
              </a:rPr>
              <a:t>Subtract depreciation of improvement from construction costs to determine the value of improvements</a:t>
            </a:r>
          </a:p>
          <a:p>
            <a:pPr marL="1143000" lvl="1" indent="-457200">
              <a:lnSpc>
                <a:spcPct val="90000"/>
              </a:lnSpc>
              <a:buFont typeface="+mj-lt"/>
              <a:buAutoNum type="arabicPeriod"/>
              <a:defRPr/>
            </a:pPr>
            <a:r>
              <a:rPr lang="en-US" altLang="en-US" sz="2000" dirty="0">
                <a:latin typeface="Times New Roman" panose="02020603050405020304" pitchFamily="18" charset="0"/>
                <a:cs typeface="Times New Roman" panose="02020603050405020304" pitchFamily="18" charset="0"/>
              </a:rPr>
              <a:t>Estimate the value of land using sales comparison method</a:t>
            </a:r>
          </a:p>
          <a:p>
            <a:pPr marL="1143000" lvl="1" indent="-457200">
              <a:lnSpc>
                <a:spcPct val="90000"/>
              </a:lnSpc>
              <a:buFont typeface="+mj-lt"/>
              <a:buAutoNum type="arabicPeriod"/>
              <a:defRPr/>
            </a:pPr>
            <a:r>
              <a:rPr lang="en-US" altLang="en-US" sz="2000" dirty="0">
                <a:latin typeface="Times New Roman" panose="02020603050405020304" pitchFamily="18" charset="0"/>
                <a:cs typeface="Times New Roman" panose="02020603050405020304" pitchFamily="18" charset="0"/>
              </a:rPr>
              <a:t>Add the lot value to the value of the improvements to determine the appraised value</a:t>
            </a:r>
          </a:p>
        </p:txBody>
      </p:sp>
      <p:pic>
        <p:nvPicPr>
          <p:cNvPr id="8" name="Picture 7">
            <a:extLst>
              <a:ext uri="{FF2B5EF4-FFF2-40B4-BE49-F238E27FC236}">
                <a16:creationId xmlns:a16="http://schemas.microsoft.com/office/drawing/2014/main" xmlns="" id="{2BDBCE5E-6E35-43A5-96FE-8C555801A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432" y="4628926"/>
            <a:ext cx="2143249" cy="1631692"/>
          </a:xfrm>
          <a:prstGeom prst="rect">
            <a:avLst/>
          </a:prstGeom>
        </p:spPr>
      </p:pic>
      <p:sp>
        <p:nvSpPr>
          <p:cNvPr id="2" name="Slide Number Placeholder 1"/>
          <p:cNvSpPr>
            <a:spLocks noGrp="1"/>
          </p:cNvSpPr>
          <p:nvPr>
            <p:ph type="sldNum" sz="quarter" idx="12"/>
          </p:nvPr>
        </p:nvSpPr>
        <p:spPr/>
        <p:txBody>
          <a:bodyPr/>
          <a:lstStyle/>
          <a:p>
            <a:fld id="{97443E8F-7FBC-459D-9E8E-BF9B3CCBDFAB}" type="slidenum">
              <a:rPr lang="en-US" smtClean="0"/>
              <a:t>16</a:t>
            </a:fld>
            <a:endParaRPr lang="en-US"/>
          </a:p>
        </p:txBody>
      </p:sp>
    </p:spTree>
    <p:extLst>
      <p:ext uri="{BB962C8B-B14F-4D97-AF65-F5344CB8AC3E}">
        <p14:creationId xmlns:p14="http://schemas.microsoft.com/office/powerpoint/2010/main" val="49789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036BAB8-1EB0-49C1-A4F3-67B7BDC90785}"/>
              </a:ext>
            </a:extLst>
          </p:cNvPr>
          <p:cNvSpPr>
            <a:spLocks noGrp="1"/>
          </p:cNvSpPr>
          <p:nvPr>
            <p:ph idx="1"/>
          </p:nvPr>
        </p:nvSpPr>
        <p:spPr>
          <a:xfrm>
            <a:off x="354470" y="1431180"/>
            <a:ext cx="8136836" cy="4784627"/>
          </a:xfrm>
        </p:spPr>
        <p:txBody>
          <a:bodyPr>
            <a:normAutofit fontScale="92500" lnSpcReduction="20000"/>
          </a:bodyPr>
          <a:lstStyle/>
          <a:p>
            <a:pPr lvl="0" algn="ctr">
              <a:lnSpc>
                <a:spcPct val="100000"/>
              </a:lnSpc>
              <a:spcBef>
                <a:spcPts val="0"/>
              </a:spcBef>
              <a:buNone/>
              <a:defRPr/>
            </a:pPr>
            <a:r>
              <a:rPr lang="en-US" altLang="en-US" sz="2600" b="1" dirty="0">
                <a:solidFill>
                  <a:srgbClr val="70AD47">
                    <a:lumMod val="50000"/>
                  </a:srgbClr>
                </a:solidFill>
                <a:latin typeface="Arial" panose="020B0604020202020204" pitchFamily="34" charset="0"/>
                <a:cs typeface="Arial" panose="020B0604020202020204" pitchFamily="34" charset="0"/>
              </a:rPr>
              <a:t>Approaches to Value</a:t>
            </a:r>
            <a:endParaRPr lang="en-US" altLang="en-US" sz="2000" b="1" dirty="0">
              <a:solidFill>
                <a:srgbClr val="70AD47">
                  <a:lumMod val="50000"/>
                </a:srgbClr>
              </a:solidFill>
              <a:latin typeface="Arial" panose="020B0604020202020204" pitchFamily="34" charset="0"/>
              <a:cs typeface="Arial" panose="020B0604020202020204" pitchFamily="34" charset="0"/>
            </a:endParaRPr>
          </a:p>
          <a:p>
            <a:pPr lvl="0" algn="ctr">
              <a:lnSpc>
                <a:spcPct val="100000"/>
              </a:lnSpc>
              <a:spcBef>
                <a:spcPts val="0"/>
              </a:spcBef>
              <a:buNone/>
              <a:defRPr/>
            </a:pPr>
            <a:endParaRPr lang="en-US" altLang="en-US" sz="2600" b="1" dirty="0">
              <a:solidFill>
                <a:srgbClr val="70AD47">
                  <a:lumMod val="50000"/>
                </a:srgbClr>
              </a:solidFill>
              <a:latin typeface="Arial" panose="020B0604020202020204" pitchFamily="34" charset="0"/>
              <a:cs typeface="Arial" panose="020B0604020202020204" pitchFamily="34" charset="0"/>
            </a:endParaRPr>
          </a:p>
          <a:p>
            <a:pPr lvl="0">
              <a:lnSpc>
                <a:spcPct val="100000"/>
              </a:lnSpc>
              <a:spcBef>
                <a:spcPts val="0"/>
              </a:spcBef>
              <a:buNone/>
              <a:defRPr/>
            </a:pPr>
            <a:endParaRPr lang="en-US" altLang="en-US" sz="1100" b="1" dirty="0">
              <a:solidFill>
                <a:srgbClr val="70AD47">
                  <a:lumMod val="50000"/>
                </a:srgbClr>
              </a:solidFill>
              <a:latin typeface="Arial" panose="020B0604020202020204" pitchFamily="34" charset="0"/>
              <a:cs typeface="Arial" panose="020B0604020202020204" pitchFamily="34" charset="0"/>
            </a:endParaRPr>
          </a:p>
          <a:p>
            <a:pPr lvl="0">
              <a:lnSpc>
                <a:spcPct val="100000"/>
              </a:lnSpc>
              <a:spcBef>
                <a:spcPts val="0"/>
              </a:spcBef>
              <a:buNone/>
              <a:defRPr/>
            </a:pPr>
            <a:r>
              <a:rPr lang="en-US" altLang="en-US" sz="2200" b="1" dirty="0">
                <a:solidFill>
                  <a:srgbClr val="70AD47">
                    <a:lumMod val="50000"/>
                  </a:srgbClr>
                </a:solidFill>
                <a:latin typeface="Arial" panose="020B0604020202020204" pitchFamily="34" charset="0"/>
                <a:cs typeface="Arial" panose="020B0604020202020204" pitchFamily="34" charset="0"/>
              </a:rPr>
              <a:t>The Cost Approach</a:t>
            </a:r>
          </a:p>
          <a:p>
            <a:pPr marL="342900" lvl="1" indent="-342900">
              <a:spcBef>
                <a:spcPts val="0"/>
              </a:spcBef>
              <a:buFont typeface="Wingdings" panose="05000000000000000000" pitchFamily="2" charset="2"/>
              <a:buChar char="q"/>
              <a:defRPr/>
            </a:pPr>
            <a:endParaRPr lang="en-US" altLang="en-US" sz="2000" dirty="0">
              <a:solidFill>
                <a:prstClr val="black"/>
              </a:solidFill>
              <a:latin typeface="Times New Roman" panose="02020603050405020304" pitchFamily="18" charset="0"/>
              <a:cs typeface="Times New Roman" panose="02020603050405020304" pitchFamily="18" charset="0"/>
            </a:endParaRPr>
          </a:p>
          <a:p>
            <a:pPr marL="342900" lvl="1" indent="-342900">
              <a:spcBef>
                <a:spcPts val="0"/>
              </a:spcBef>
              <a:buFont typeface="Wingdings" panose="05000000000000000000" pitchFamily="2" charset="2"/>
              <a:buChar char="q"/>
              <a:defRPr/>
            </a:pPr>
            <a:endParaRPr lang="en-US" altLang="en-US" sz="1100" dirty="0">
              <a:solidFill>
                <a:prstClr val="black"/>
              </a:solidFill>
              <a:latin typeface="Times New Roman" panose="02020603050405020304" pitchFamily="18" charset="0"/>
              <a:cs typeface="Times New Roman" panose="02020603050405020304" pitchFamily="18" charset="0"/>
            </a:endParaRPr>
          </a:p>
          <a:p>
            <a:pPr marL="342900" lvl="1" indent="-342900">
              <a:lnSpc>
                <a:spcPct val="120000"/>
              </a:lnSpc>
              <a:spcBef>
                <a:spcPts val="0"/>
              </a:spcBef>
              <a:buFont typeface="Wingdings" panose="05000000000000000000" pitchFamily="2" charset="2"/>
              <a:buChar char="q"/>
              <a:defRPr/>
            </a:pPr>
            <a:r>
              <a:rPr lang="en-US" altLang="en-US" sz="2200" dirty="0">
                <a:solidFill>
                  <a:prstClr val="black"/>
                </a:solidFill>
                <a:latin typeface="Times New Roman" panose="02020603050405020304" pitchFamily="18" charset="0"/>
                <a:cs typeface="Times New Roman" panose="02020603050405020304" pitchFamily="18" charset="0"/>
              </a:rPr>
              <a:t>Estimating Replacement/Reproduction:</a:t>
            </a:r>
          </a:p>
          <a:p>
            <a:pPr lvl="1" indent="-342900">
              <a:lnSpc>
                <a:spcPct val="120000"/>
              </a:lnSpc>
              <a:spcBef>
                <a:spcPts val="0"/>
              </a:spcBef>
              <a:defRPr/>
            </a:pPr>
            <a:r>
              <a:rPr lang="en-US" altLang="en-US" sz="2200" dirty="0">
                <a:solidFill>
                  <a:prstClr val="black"/>
                </a:solidFill>
                <a:latin typeface="Times New Roman" panose="02020603050405020304" pitchFamily="18" charset="0"/>
                <a:cs typeface="Times New Roman" panose="02020603050405020304" pitchFamily="18" charset="0"/>
              </a:rPr>
              <a:t>Reproduction cost -constructing an exact duplicate of the property when new</a:t>
            </a:r>
          </a:p>
          <a:p>
            <a:pPr lvl="1" indent="-342900">
              <a:lnSpc>
                <a:spcPct val="120000"/>
              </a:lnSpc>
              <a:spcBef>
                <a:spcPts val="0"/>
              </a:spcBef>
              <a:defRPr/>
            </a:pPr>
            <a:r>
              <a:rPr lang="en-US" altLang="en-US" sz="2200" dirty="0">
                <a:solidFill>
                  <a:prstClr val="black"/>
                </a:solidFill>
                <a:latin typeface="Times New Roman" panose="02020603050405020304" pitchFamily="18" charset="0"/>
                <a:cs typeface="Times New Roman" panose="02020603050405020304" pitchFamily="18" charset="0"/>
              </a:rPr>
              <a:t>based on constructing a building of comparable utility using modern building techniques and materials</a:t>
            </a:r>
          </a:p>
          <a:p>
            <a:pPr indent="-342900">
              <a:lnSpc>
                <a:spcPct val="120000"/>
              </a:lnSpc>
              <a:spcBef>
                <a:spcPts val="0"/>
              </a:spcBef>
              <a:buFont typeface="Wingdings" panose="05000000000000000000" pitchFamily="2" charset="2"/>
              <a:buChar char="q"/>
              <a:defRPr/>
            </a:pPr>
            <a:r>
              <a:rPr lang="en-US" altLang="en-US" sz="2200" dirty="0">
                <a:solidFill>
                  <a:prstClr val="black"/>
                </a:solidFill>
                <a:latin typeface="Times New Roman" panose="02020603050405020304" pitchFamily="18" charset="0"/>
                <a:cs typeface="Times New Roman" panose="02020603050405020304" pitchFamily="18" charset="0"/>
              </a:rPr>
              <a:t>Estimate construction costs to replace or reproduce improvements by:</a:t>
            </a:r>
          </a:p>
          <a:p>
            <a:pPr lvl="1" indent="-342900">
              <a:lnSpc>
                <a:spcPct val="120000"/>
              </a:lnSpc>
              <a:spcBef>
                <a:spcPts val="0"/>
              </a:spcBef>
              <a:defRPr/>
            </a:pPr>
            <a:r>
              <a:rPr lang="en-US" altLang="en-US" sz="2200" dirty="0">
                <a:solidFill>
                  <a:prstClr val="black"/>
                </a:solidFill>
                <a:latin typeface="Times New Roman" panose="02020603050405020304" pitchFamily="18" charset="0"/>
                <a:cs typeface="Times New Roman" panose="02020603050405020304" pitchFamily="18" charset="0"/>
              </a:rPr>
              <a:t>Quantity survey method:</a:t>
            </a:r>
          </a:p>
          <a:p>
            <a:pPr lvl="3">
              <a:lnSpc>
                <a:spcPct val="120000"/>
              </a:lnSpc>
              <a:spcBef>
                <a:spcPts val="0"/>
              </a:spcBef>
              <a:buFont typeface="Courier New" panose="02070309020205020404" pitchFamily="49" charset="0"/>
              <a:buChar char="o"/>
              <a:defRPr/>
            </a:pPr>
            <a:r>
              <a:rPr lang="en-US" altLang="en-US" sz="2200" dirty="0">
                <a:solidFill>
                  <a:prstClr val="black"/>
                </a:solidFill>
                <a:latin typeface="Times New Roman" panose="02020603050405020304" pitchFamily="18" charset="0"/>
                <a:cs typeface="Times New Roman" panose="02020603050405020304" pitchFamily="18" charset="0"/>
              </a:rPr>
              <a:t>most accurate</a:t>
            </a:r>
          </a:p>
          <a:p>
            <a:pPr lvl="3">
              <a:lnSpc>
                <a:spcPct val="120000"/>
              </a:lnSpc>
              <a:spcBef>
                <a:spcPts val="0"/>
              </a:spcBef>
              <a:buFont typeface="Courier New" panose="02070309020205020404" pitchFamily="49" charset="0"/>
              <a:buChar char="o"/>
              <a:defRPr/>
            </a:pPr>
            <a:r>
              <a:rPr lang="en-US" altLang="en-US" sz="2200" dirty="0">
                <a:solidFill>
                  <a:prstClr val="black"/>
                </a:solidFill>
                <a:latin typeface="Times New Roman" panose="02020603050405020304" pitchFamily="18" charset="0"/>
                <a:cs typeface="Times New Roman" panose="02020603050405020304" pitchFamily="18" charset="0"/>
              </a:rPr>
              <a:t>most complex and time consuming</a:t>
            </a:r>
          </a:p>
          <a:p>
            <a:pPr lvl="3">
              <a:lnSpc>
                <a:spcPct val="120000"/>
              </a:lnSpc>
              <a:spcBef>
                <a:spcPts val="0"/>
              </a:spcBef>
              <a:buFont typeface="Courier New" panose="02070309020205020404" pitchFamily="49" charset="0"/>
              <a:buChar char="o"/>
              <a:defRPr/>
            </a:pPr>
            <a:r>
              <a:rPr lang="en-US" altLang="en-US" sz="2200" dirty="0">
                <a:solidFill>
                  <a:prstClr val="black"/>
                </a:solidFill>
                <a:latin typeface="Times New Roman" panose="02020603050405020304" pitchFamily="18" charset="0"/>
                <a:cs typeface="Times New Roman" panose="02020603050405020304" pitchFamily="18" charset="0"/>
              </a:rPr>
              <a:t>most builders use to calculate a cost estimate for a construction job</a:t>
            </a:r>
          </a:p>
          <a:p>
            <a:endParaRPr lang="en-US" dirty="0"/>
          </a:p>
        </p:txBody>
      </p:sp>
      <p:sp>
        <p:nvSpPr>
          <p:cNvPr id="4" name="Footer Placeholder 3">
            <a:extLst>
              <a:ext uri="{FF2B5EF4-FFF2-40B4-BE49-F238E27FC236}">
                <a16:creationId xmlns:a16="http://schemas.microsoft.com/office/drawing/2014/main" xmlns="" id="{896FC9E2-87A6-4F10-A6FE-F3416AFDDE6E}"/>
              </a:ext>
            </a:extLst>
          </p:cNvPr>
          <p:cNvSpPr>
            <a:spLocks noGrp="1"/>
          </p:cNvSpPr>
          <p:nvPr>
            <p:ph type="ftr" sz="quarter" idx="11"/>
          </p:nvPr>
        </p:nvSpPr>
        <p:spPr/>
        <p:txBody>
          <a:bodyPr/>
          <a:lstStyle/>
          <a:p>
            <a:r>
              <a:rPr lang="en-US" smtClean="0"/>
              <a:t>© OnCourse Learning</a:t>
            </a:r>
            <a:endParaRPr lang="en-US" dirty="0"/>
          </a:p>
        </p:txBody>
      </p:sp>
      <p:pic>
        <p:nvPicPr>
          <p:cNvPr id="5" name="Picture 6">
            <a:extLst>
              <a:ext uri="{FF2B5EF4-FFF2-40B4-BE49-F238E27FC236}">
                <a16:creationId xmlns:a16="http://schemas.microsoft.com/office/drawing/2014/main" xmlns="" id="{D5A0DD69-5921-4F3C-A01F-44A1EA7D2E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2087" y="71437"/>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xmlns="" id="{166D18E9-CB75-40DD-88F7-B4AAB6B1C5F0}"/>
              </a:ext>
            </a:extLst>
          </p:cNvPr>
          <p:cNvSpPr/>
          <p:nvPr/>
        </p:nvSpPr>
        <p:spPr>
          <a:xfrm>
            <a:off x="4422888" y="173136"/>
            <a:ext cx="3384323" cy="923330"/>
          </a:xfrm>
          <a:prstGeom prst="rect">
            <a:avLst/>
          </a:prstGeom>
        </p:spPr>
        <p:txBody>
          <a:bodyPr wrap="none">
            <a:spAutoFit/>
          </a:bodyPr>
          <a:lstStyle/>
          <a:p>
            <a:pPr lvl="0" algn="ctr"/>
            <a:r>
              <a:rPr lang="en-US" sz="5400" b="1" spc="50" dirty="0">
                <a:ln w="0"/>
                <a:solidFill>
                  <a:srgbClr val="E7E6E6"/>
                </a:solidFill>
                <a:effectLst>
                  <a:innerShdw blurRad="63500" dist="50800" dir="13500000">
                    <a:srgbClr val="000000">
                      <a:alpha val="50000"/>
                    </a:srgbClr>
                  </a:innerShdw>
                </a:effectLst>
              </a:rPr>
              <a:t>Chapter 13</a:t>
            </a:r>
          </a:p>
        </p:txBody>
      </p:sp>
      <p:sp>
        <p:nvSpPr>
          <p:cNvPr id="2" name="Slide Number Placeholder 1"/>
          <p:cNvSpPr>
            <a:spLocks noGrp="1"/>
          </p:cNvSpPr>
          <p:nvPr>
            <p:ph type="sldNum" sz="quarter" idx="12"/>
          </p:nvPr>
        </p:nvSpPr>
        <p:spPr/>
        <p:txBody>
          <a:bodyPr/>
          <a:lstStyle/>
          <a:p>
            <a:fld id="{97443E8F-7FBC-459D-9E8E-BF9B3CCBDFAB}" type="slidenum">
              <a:rPr lang="en-US" smtClean="0"/>
              <a:t>17</a:t>
            </a:fld>
            <a:endParaRPr lang="en-US"/>
          </a:p>
        </p:txBody>
      </p:sp>
    </p:spTree>
    <p:extLst>
      <p:ext uri="{BB962C8B-B14F-4D97-AF65-F5344CB8AC3E}">
        <p14:creationId xmlns:p14="http://schemas.microsoft.com/office/powerpoint/2010/main" val="64300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1B947D1-13A3-4E73-8ECE-F3F198DD1095}"/>
              </a:ext>
            </a:extLst>
          </p:cNvPr>
          <p:cNvSpPr>
            <a:spLocks noGrp="1"/>
          </p:cNvSpPr>
          <p:nvPr>
            <p:ph idx="1"/>
          </p:nvPr>
        </p:nvSpPr>
        <p:spPr>
          <a:xfrm>
            <a:off x="344557" y="1656522"/>
            <a:ext cx="8375373" cy="4573750"/>
          </a:xfrm>
        </p:spPr>
        <p:txBody>
          <a:bodyPr/>
          <a:lstStyle/>
          <a:p>
            <a:pPr lvl="0" algn="ctr">
              <a:lnSpc>
                <a:spcPct val="100000"/>
              </a:lnSpc>
              <a:spcBef>
                <a:spcPts val="0"/>
              </a:spcBef>
              <a:buNone/>
              <a:defRPr/>
            </a:pPr>
            <a:r>
              <a:rPr lang="en-US" altLang="en-US" sz="2400" b="1" dirty="0">
                <a:solidFill>
                  <a:srgbClr val="70AD47">
                    <a:lumMod val="50000"/>
                  </a:srgbClr>
                </a:solidFill>
                <a:latin typeface="Arial" panose="020B0604020202020204" pitchFamily="34" charset="0"/>
                <a:cs typeface="Arial" panose="020B0604020202020204" pitchFamily="34" charset="0"/>
              </a:rPr>
              <a:t>Approaches to Value</a:t>
            </a:r>
          </a:p>
          <a:p>
            <a:pPr lvl="0">
              <a:lnSpc>
                <a:spcPct val="100000"/>
              </a:lnSpc>
              <a:spcBef>
                <a:spcPts val="0"/>
              </a:spcBef>
              <a:buNone/>
              <a:defRPr/>
            </a:pPr>
            <a:endParaRPr lang="en-US" altLang="en-US" sz="1000" b="1" dirty="0">
              <a:solidFill>
                <a:srgbClr val="70AD47">
                  <a:lumMod val="50000"/>
                </a:srgbClr>
              </a:solidFill>
              <a:latin typeface="Arial" panose="020B0604020202020204" pitchFamily="34" charset="0"/>
              <a:cs typeface="Arial" panose="020B0604020202020204" pitchFamily="34" charset="0"/>
            </a:endParaRPr>
          </a:p>
          <a:p>
            <a:pPr lvl="0">
              <a:lnSpc>
                <a:spcPct val="100000"/>
              </a:lnSpc>
              <a:spcBef>
                <a:spcPts val="0"/>
              </a:spcBef>
              <a:buNone/>
              <a:defRPr/>
            </a:pPr>
            <a:r>
              <a:rPr lang="en-US" altLang="en-US" sz="2000" b="1" dirty="0">
                <a:solidFill>
                  <a:srgbClr val="70AD47">
                    <a:lumMod val="50000"/>
                  </a:srgbClr>
                </a:solidFill>
                <a:latin typeface="Arial" panose="020B0604020202020204" pitchFamily="34" charset="0"/>
                <a:cs typeface="Arial" panose="020B0604020202020204" pitchFamily="34" charset="0"/>
              </a:rPr>
              <a:t>The Cost Approach</a:t>
            </a:r>
          </a:p>
          <a:p>
            <a:pPr marL="342900" lvl="1" indent="-342900">
              <a:spcBef>
                <a:spcPts val="0"/>
              </a:spcBef>
              <a:buFont typeface="Wingdings" panose="05000000000000000000" pitchFamily="2" charset="2"/>
              <a:buChar char="q"/>
              <a:defRPr/>
            </a:pPr>
            <a:endParaRPr lang="en-US" altLang="en-US" sz="1000" dirty="0">
              <a:solidFill>
                <a:prstClr val="black"/>
              </a:solidFill>
              <a:latin typeface="Times New Roman" panose="02020603050405020304" pitchFamily="18" charset="0"/>
              <a:cs typeface="Times New Roman" panose="02020603050405020304" pitchFamily="18" charset="0"/>
            </a:endParaRPr>
          </a:p>
          <a:p>
            <a:pPr marL="0" indent="-457200">
              <a:lnSpc>
                <a:spcPct val="100000"/>
              </a:lnSpc>
              <a:spcBef>
                <a:spcPts val="0"/>
              </a:spcBef>
              <a:buFont typeface="Wingdings" panose="05000000000000000000" pitchFamily="2" charset="2"/>
              <a:buChar char="q"/>
              <a:defRPr/>
            </a:pPr>
            <a:r>
              <a:rPr lang="en-US" altLang="en-US" sz="2000" dirty="0">
                <a:solidFill>
                  <a:prstClr val="black"/>
                </a:solidFill>
                <a:latin typeface="Times New Roman" panose="02020603050405020304" pitchFamily="18" charset="0"/>
                <a:cs typeface="Times New Roman" panose="02020603050405020304" pitchFamily="18" charset="0"/>
              </a:rPr>
              <a:t>Estimating Replacement/Reproduction Costs:</a:t>
            </a:r>
          </a:p>
          <a:p>
            <a:pPr marL="804862" lvl="2" indent="-457200">
              <a:lnSpc>
                <a:spcPct val="100000"/>
              </a:lnSpc>
              <a:spcBef>
                <a:spcPts val="0"/>
              </a:spcBef>
              <a:defRPr/>
            </a:pPr>
            <a:r>
              <a:rPr lang="en-US" altLang="en-US" dirty="0">
                <a:solidFill>
                  <a:prstClr val="black"/>
                </a:solidFill>
                <a:latin typeface="Times New Roman" panose="02020603050405020304" pitchFamily="18" charset="0"/>
                <a:cs typeface="Times New Roman" panose="02020603050405020304" pitchFamily="18" charset="0"/>
              </a:rPr>
              <a:t>Unit in place method:</a:t>
            </a:r>
          </a:p>
          <a:p>
            <a:pPr marL="974725" lvl="4" indent="-342900">
              <a:lnSpc>
                <a:spcPct val="100000"/>
              </a:lnSpc>
              <a:spcBef>
                <a:spcPts val="0"/>
              </a:spcBef>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Less detailed</a:t>
            </a:r>
          </a:p>
          <a:p>
            <a:pPr marL="974725" lvl="4" indent="-342900">
              <a:lnSpc>
                <a:spcPct val="100000"/>
              </a:lnSpc>
              <a:spcBef>
                <a:spcPts val="0"/>
              </a:spcBef>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Cost of each component part of the structure is calculated</a:t>
            </a:r>
          </a:p>
          <a:p>
            <a:pPr marL="690562" lvl="2" indent="-342900">
              <a:lnSpc>
                <a:spcPct val="100000"/>
              </a:lnSpc>
              <a:spcBef>
                <a:spcPts val="0"/>
              </a:spcBef>
              <a:defRPr/>
            </a:pPr>
            <a:r>
              <a:rPr lang="en-US" altLang="en-US" dirty="0">
                <a:solidFill>
                  <a:prstClr val="black"/>
                </a:solidFill>
                <a:latin typeface="Times New Roman" panose="02020603050405020304" pitchFamily="18" charset="0"/>
                <a:cs typeface="Times New Roman" panose="02020603050405020304" pitchFamily="18" charset="0"/>
              </a:rPr>
              <a:t>Cost per square foot method: </a:t>
            </a:r>
          </a:p>
          <a:p>
            <a:pPr marL="974725" lvl="4" indent="-342900">
              <a:lnSpc>
                <a:spcPct val="100000"/>
              </a:lnSpc>
              <a:spcBef>
                <a:spcPts val="0"/>
              </a:spcBef>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Calculated by multiplying the number of square feet in the structure being appraised by the cost per square foot to construct the building using the current cost per square foot</a:t>
            </a:r>
          </a:p>
          <a:p>
            <a:endParaRPr lang="en-US" dirty="0"/>
          </a:p>
        </p:txBody>
      </p:sp>
      <p:sp>
        <p:nvSpPr>
          <p:cNvPr id="4" name="Footer Placeholder 3">
            <a:extLst>
              <a:ext uri="{FF2B5EF4-FFF2-40B4-BE49-F238E27FC236}">
                <a16:creationId xmlns:a16="http://schemas.microsoft.com/office/drawing/2014/main" xmlns="" id="{4572B3FA-0F4F-4779-9860-6C554EF21F64}"/>
              </a:ext>
            </a:extLst>
          </p:cNvPr>
          <p:cNvSpPr>
            <a:spLocks noGrp="1"/>
          </p:cNvSpPr>
          <p:nvPr>
            <p:ph type="ftr" sz="quarter" idx="11"/>
          </p:nvPr>
        </p:nvSpPr>
        <p:spPr/>
        <p:txBody>
          <a:bodyPr/>
          <a:lstStyle/>
          <a:p>
            <a:r>
              <a:rPr lang="en-US" smtClean="0"/>
              <a:t>© OnCourse Learning</a:t>
            </a:r>
            <a:endParaRPr lang="en-US"/>
          </a:p>
        </p:txBody>
      </p:sp>
      <p:pic>
        <p:nvPicPr>
          <p:cNvPr id="5" name="Picture 6">
            <a:extLst>
              <a:ext uri="{FF2B5EF4-FFF2-40B4-BE49-F238E27FC236}">
                <a16:creationId xmlns:a16="http://schemas.microsoft.com/office/drawing/2014/main" xmlns="" id="{B6FE0955-6D78-475A-9690-23C5D85E43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0" y="49581"/>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xmlns="" id="{1186A60A-2DE5-4076-BC71-F26DE28BB8BA}"/>
              </a:ext>
            </a:extLst>
          </p:cNvPr>
          <p:cNvSpPr/>
          <p:nvPr/>
        </p:nvSpPr>
        <p:spPr>
          <a:xfrm>
            <a:off x="4570956" y="219372"/>
            <a:ext cx="3384324" cy="923330"/>
          </a:xfrm>
          <a:prstGeom prst="rect">
            <a:avLst/>
          </a:prstGeom>
        </p:spPr>
        <p:txBody>
          <a:bodyPr wrap="none">
            <a:spAutoFit/>
          </a:bodyPr>
          <a:lstStyle/>
          <a:p>
            <a:r>
              <a:rPr lang="en-US" sz="5400" b="1" spc="50" dirty="0">
                <a:ln w="0"/>
                <a:solidFill>
                  <a:srgbClr val="E7E6E6"/>
                </a:solidFill>
                <a:effectLst>
                  <a:innerShdw blurRad="63500" dist="50800" dir="13500000">
                    <a:srgbClr val="000000">
                      <a:alpha val="50000"/>
                    </a:srgbClr>
                  </a:innerShdw>
                </a:effectLst>
                <a:ea typeface="+mj-ea"/>
                <a:cs typeface="+mj-cs"/>
              </a:rPr>
              <a:t>Chapter 13</a:t>
            </a:r>
            <a:endParaRPr lang="en-US" dirty="0"/>
          </a:p>
        </p:txBody>
      </p:sp>
      <p:sp>
        <p:nvSpPr>
          <p:cNvPr id="2" name="Slide Number Placeholder 1"/>
          <p:cNvSpPr>
            <a:spLocks noGrp="1"/>
          </p:cNvSpPr>
          <p:nvPr>
            <p:ph type="sldNum" sz="quarter" idx="12"/>
          </p:nvPr>
        </p:nvSpPr>
        <p:spPr/>
        <p:txBody>
          <a:bodyPr/>
          <a:lstStyle/>
          <a:p>
            <a:fld id="{97443E8F-7FBC-459D-9E8E-BF9B3CCBDFAB}" type="slidenum">
              <a:rPr lang="en-US" smtClean="0"/>
              <a:t>18</a:t>
            </a:fld>
            <a:endParaRPr lang="en-US"/>
          </a:p>
        </p:txBody>
      </p:sp>
    </p:spTree>
    <p:extLst>
      <p:ext uri="{BB962C8B-B14F-4D97-AF65-F5344CB8AC3E}">
        <p14:creationId xmlns:p14="http://schemas.microsoft.com/office/powerpoint/2010/main" val="2951320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30628" y="1230124"/>
            <a:ext cx="8860972" cy="3508653"/>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Approaches to Value</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The Cost Approach</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342900" lvl="1"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Estimating Replacement/Reproduction Costs:</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Direct sales comparison approach:</a:t>
            </a:r>
          </a:p>
          <a:p>
            <a:pPr marL="1143000"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Add the lot value to the value of the improvements to get the appraised value.</a:t>
            </a:r>
          </a:p>
          <a:p>
            <a:pPr marL="1143000"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Deduct depreciation resulting from any cause from the estimated cost of replacing or reproducing the property.</a:t>
            </a:r>
          </a:p>
          <a:p>
            <a:pPr marL="685800" lvl="1" indent="-342900">
              <a:lnSpc>
                <a:spcPct val="90000"/>
              </a:lnSpc>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5169" y="4364740"/>
            <a:ext cx="2638425" cy="1733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97443E8F-7FBC-459D-9E8E-BF9B3CCBDFAB}" type="slidenum">
              <a:rPr lang="en-US" smtClean="0"/>
              <a:t>19</a:t>
            </a:fld>
            <a:endParaRPr lang="en-US"/>
          </a:p>
        </p:txBody>
      </p:sp>
    </p:spTree>
    <p:extLst>
      <p:ext uri="{BB962C8B-B14F-4D97-AF65-F5344CB8AC3E}">
        <p14:creationId xmlns:p14="http://schemas.microsoft.com/office/powerpoint/2010/main" val="334039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41514" y="1338981"/>
            <a:ext cx="8860972" cy="4216539"/>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lgn="ctr">
              <a:defRPr/>
            </a:pPr>
            <a:endParaRPr lang="en-US" altLang="en-US" sz="24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Learning Objectives</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Define the basic terminology of valuation</a:t>
            </a: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Define the basic concepts of value, including appraisal, evaluation, valuation, value in use, and market value</a:t>
            </a: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Describe the forces and factors that affect value</a:t>
            </a: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Describe the economic principles of value</a:t>
            </a: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Define the basic terminology of appraisal methodology</a:t>
            </a: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Describe the general use and procedures of the direct sales comparison or market data approach. Make simple adjustments to comparable properties to derive an indication of a subject property’s value</a:t>
            </a:r>
          </a:p>
        </p:txBody>
      </p:sp>
      <p:sp>
        <p:nvSpPr>
          <p:cNvPr id="2" name="Slide Number Placeholder 1"/>
          <p:cNvSpPr>
            <a:spLocks noGrp="1"/>
          </p:cNvSpPr>
          <p:nvPr>
            <p:ph type="sldNum" sz="quarter" idx="12"/>
          </p:nvPr>
        </p:nvSpPr>
        <p:spPr/>
        <p:txBody>
          <a:bodyPr/>
          <a:lstStyle/>
          <a:p>
            <a:fld id="{97443E8F-7FBC-459D-9E8E-BF9B3CCBDFAB}" type="slidenum">
              <a:rPr lang="en-US" smtClean="0"/>
              <a:t>2</a:t>
            </a:fld>
            <a:endParaRPr lang="en-US"/>
          </a:p>
        </p:txBody>
      </p:sp>
    </p:spTree>
    <p:extLst>
      <p:ext uri="{BB962C8B-B14F-4D97-AF65-F5344CB8AC3E}">
        <p14:creationId xmlns:p14="http://schemas.microsoft.com/office/powerpoint/2010/main" val="2853169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28" y="1230124"/>
            <a:ext cx="8860972" cy="5270674"/>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Approaches to Value</a:t>
            </a: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The Cost Approach</a:t>
            </a:r>
          </a:p>
          <a:p>
            <a:pPr marL="228600" indent="-228600" algn="ctr">
              <a:defRPr/>
            </a:pPr>
            <a:endParaRPr lang="en-US" altLang="en-US" sz="105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dirty="0">
                <a:latin typeface="Times New Roman" panose="02020603050405020304" pitchFamily="18" charset="0"/>
                <a:cs typeface="Times New Roman" panose="02020603050405020304" pitchFamily="18" charset="0"/>
              </a:rPr>
              <a:t>Estimating Depreciation- an actual loss in value from any cause</a:t>
            </a:r>
          </a:p>
          <a:p>
            <a:pPr marL="228600" indent="-228600">
              <a:defRPr/>
            </a:pPr>
            <a:endParaRPr lang="en-US"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defRPr/>
            </a:pPr>
            <a:r>
              <a:rPr lang="en-US" altLang="en-US" sz="2000" b="1" dirty="0">
                <a:latin typeface="Times New Roman" panose="02020603050405020304" pitchFamily="18" charset="0"/>
                <a:cs typeface="Times New Roman" panose="02020603050405020304" pitchFamily="18" charset="0"/>
              </a:rPr>
              <a:t>Age/life (Straight line) method</a:t>
            </a:r>
            <a:r>
              <a:rPr lang="en-US" altLang="en-US" sz="2000" dirty="0">
                <a:latin typeface="Times New Roman" panose="02020603050405020304" pitchFamily="18" charset="0"/>
                <a:cs typeface="Times New Roman" panose="02020603050405020304" pitchFamily="18" charset="0"/>
              </a:rPr>
              <a:t>:</a:t>
            </a:r>
          </a:p>
          <a:p>
            <a:pPr marL="1033462"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Ratio between effective age and economic life</a:t>
            </a:r>
          </a:p>
          <a:p>
            <a:pPr marL="1033462"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Divide the effective age by the economic life to determine the depreciation</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Economic life: </a:t>
            </a:r>
          </a:p>
          <a:p>
            <a:pPr marL="1033462"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Period of time during which the improvement can profitably utilized</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Chronological age:</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Effective age:</a:t>
            </a:r>
          </a:p>
          <a:p>
            <a:pPr marL="1033462"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Age the structure appears to be based on its’ condition</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Remaining economic life (Useful):</a:t>
            </a:r>
          </a:p>
          <a:p>
            <a:pPr marL="1033462"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Number of years it has left from the time of the appraisal to the end of its useful life</a:t>
            </a:r>
          </a:p>
          <a:p>
            <a:pPr marL="685800" lvl="1" indent="-342900">
              <a:lnSpc>
                <a:spcPct val="90000"/>
              </a:lnSpc>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p:txBody>
      </p:sp>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2" name="Slide Number Placeholder 1"/>
          <p:cNvSpPr>
            <a:spLocks noGrp="1"/>
          </p:cNvSpPr>
          <p:nvPr>
            <p:ph type="sldNum" sz="quarter" idx="12"/>
          </p:nvPr>
        </p:nvSpPr>
        <p:spPr/>
        <p:txBody>
          <a:bodyPr/>
          <a:lstStyle/>
          <a:p>
            <a:fld id="{97443E8F-7FBC-459D-9E8E-BF9B3CCBDFAB}" type="slidenum">
              <a:rPr lang="en-US" smtClean="0"/>
              <a:t>20</a:t>
            </a:fld>
            <a:endParaRPr lang="en-US"/>
          </a:p>
        </p:txBody>
      </p:sp>
    </p:spTree>
    <p:extLst>
      <p:ext uri="{BB962C8B-B14F-4D97-AF65-F5344CB8AC3E}">
        <p14:creationId xmlns:p14="http://schemas.microsoft.com/office/powerpoint/2010/main" val="1711858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628" y="1230124"/>
            <a:ext cx="8860972" cy="5047536"/>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lvl="0" indent="-228600">
              <a:defRPr/>
            </a:pPr>
            <a:endParaRPr lang="en-US" altLang="en-US" sz="2000" b="1" dirty="0">
              <a:solidFill>
                <a:srgbClr val="70AD47">
                  <a:lumMod val="50000"/>
                </a:srgbClr>
              </a:solidFill>
              <a:latin typeface="Arial" panose="020B0604020202020204" pitchFamily="34" charset="0"/>
              <a:cs typeface="Arial" panose="020B0604020202020204" pitchFamily="34" charset="0"/>
            </a:endParaRPr>
          </a:p>
          <a:p>
            <a:pPr marL="228600" lvl="0" indent="-228600">
              <a:defRPr/>
            </a:pPr>
            <a:r>
              <a:rPr lang="en-US" altLang="en-US" sz="2000" b="1" dirty="0">
                <a:solidFill>
                  <a:srgbClr val="70AD47">
                    <a:lumMod val="50000"/>
                  </a:srgbClr>
                </a:solidFill>
                <a:latin typeface="Arial" panose="020B0604020202020204" pitchFamily="34" charset="0"/>
                <a:cs typeface="Arial" panose="020B0604020202020204" pitchFamily="34" charset="0"/>
              </a:rPr>
              <a:t>The Cost Approach</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dirty="0">
                <a:latin typeface="Times New Roman" panose="02020603050405020304" pitchFamily="18" charset="0"/>
                <a:cs typeface="Times New Roman" panose="02020603050405020304" pitchFamily="18" charset="0"/>
              </a:rPr>
              <a:t>Estimating Depreciation</a:t>
            </a:r>
          </a:p>
          <a:p>
            <a:pPr marL="228600" indent="-228600">
              <a:defRPr/>
            </a:pPr>
            <a:endParaRPr lang="en-US"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defRPr/>
            </a:pPr>
            <a:r>
              <a:rPr lang="en-US" altLang="en-US" sz="2000" b="1" dirty="0">
                <a:latin typeface="Times New Roman" panose="02020603050405020304" pitchFamily="18" charset="0"/>
                <a:cs typeface="Times New Roman" panose="02020603050405020304" pitchFamily="18" charset="0"/>
              </a:rPr>
              <a:t>Market abstraction method:</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More objective and analytical method than age/life (straight line)</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Assumes that replacement costs of comparable properties minus their sales prices approximate the cumulative depreciation</a:t>
            </a:r>
          </a:p>
          <a:p>
            <a:pPr marL="685800" lvl="1" indent="-342900">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defRPr/>
            </a:pPr>
            <a:r>
              <a:rPr lang="en-US" altLang="en-US" sz="2000" b="1" dirty="0">
                <a:latin typeface="Times New Roman" panose="02020603050405020304" pitchFamily="18" charset="0"/>
                <a:cs typeface="Times New Roman" panose="02020603050405020304" pitchFamily="18" charset="0"/>
              </a:rPr>
              <a:t>Breakdown method</a:t>
            </a:r>
            <a:r>
              <a:rPr lang="en-US" altLang="en-US" sz="2000" dirty="0">
                <a:latin typeface="Times New Roman" panose="02020603050405020304" pitchFamily="18" charset="0"/>
                <a:cs typeface="Times New Roman" panose="02020603050405020304" pitchFamily="18" charset="0"/>
              </a:rPr>
              <a:t> :</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Physical deterioration</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Functional obsolescence</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Economic obsolescence</a:t>
            </a:r>
          </a:p>
          <a:p>
            <a:pPr marL="685800" lvl="1" indent="-342900">
              <a:lnSpc>
                <a:spcPct val="90000"/>
              </a:lnSpc>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p:txBody>
      </p:sp>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2" name="Slide Number Placeholder 1"/>
          <p:cNvSpPr>
            <a:spLocks noGrp="1"/>
          </p:cNvSpPr>
          <p:nvPr>
            <p:ph type="sldNum" sz="quarter" idx="12"/>
          </p:nvPr>
        </p:nvSpPr>
        <p:spPr/>
        <p:txBody>
          <a:bodyPr/>
          <a:lstStyle/>
          <a:p>
            <a:fld id="{97443E8F-7FBC-459D-9E8E-BF9B3CCBDFAB}" type="slidenum">
              <a:rPr lang="en-US" smtClean="0"/>
              <a:t>21</a:t>
            </a:fld>
            <a:endParaRPr lang="en-US"/>
          </a:p>
        </p:txBody>
      </p:sp>
    </p:spTree>
    <p:extLst>
      <p:ext uri="{BB962C8B-B14F-4D97-AF65-F5344CB8AC3E}">
        <p14:creationId xmlns:p14="http://schemas.microsoft.com/office/powerpoint/2010/main" val="135958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30628" y="1230124"/>
            <a:ext cx="8860972" cy="4985980"/>
          </a:xfrm>
          <a:prstGeom prst="rect">
            <a:avLst/>
          </a:prstGeom>
        </p:spPr>
        <p:txBody>
          <a:bodyPr wrap="square">
            <a:spAutoFit/>
          </a:bodyPr>
          <a:lstStyle/>
          <a:p>
            <a:pPr marL="228600" lvl="0" indent="-228600" algn="ctr">
              <a:defRPr/>
            </a:pPr>
            <a:r>
              <a:rPr lang="en-US" altLang="en-US" sz="2400" b="1" dirty="0">
                <a:solidFill>
                  <a:srgbClr val="70AD47">
                    <a:lumMod val="50000"/>
                  </a:srgbClr>
                </a:solidFill>
                <a:latin typeface="Arial" panose="020B0604020202020204" pitchFamily="34" charset="0"/>
                <a:cs typeface="Arial" panose="020B0604020202020204" pitchFamily="34" charset="0"/>
              </a:rPr>
              <a:t>Real Property Valuation</a:t>
            </a:r>
          </a:p>
          <a:p>
            <a:pPr marL="228600" lvl="0" indent="-228600">
              <a:defRPr/>
            </a:pPr>
            <a:endParaRPr lang="en-US" altLang="en-US" sz="1200" b="1" dirty="0">
              <a:solidFill>
                <a:srgbClr val="70AD47">
                  <a:lumMod val="50000"/>
                </a:srgbClr>
              </a:solidFill>
              <a:latin typeface="Arial" panose="020B0604020202020204" pitchFamily="34" charset="0"/>
              <a:cs typeface="Arial" panose="020B0604020202020204" pitchFamily="34" charset="0"/>
            </a:endParaRPr>
          </a:p>
          <a:p>
            <a:pPr marL="228600" lvl="0" indent="-228600">
              <a:defRPr/>
            </a:pPr>
            <a:r>
              <a:rPr lang="en-US" altLang="en-US" sz="2000" b="1" dirty="0">
                <a:solidFill>
                  <a:srgbClr val="70AD47">
                    <a:lumMod val="50000"/>
                  </a:srgbClr>
                </a:solidFill>
                <a:latin typeface="Arial" panose="020B0604020202020204" pitchFamily="34" charset="0"/>
                <a:cs typeface="Arial" panose="020B0604020202020204" pitchFamily="34" charset="0"/>
              </a:rPr>
              <a:t>The Cost Approach</a:t>
            </a:r>
          </a:p>
          <a:p>
            <a:pPr marL="228600" lvl="0" indent="-228600">
              <a:defRPr/>
            </a:pPr>
            <a:endParaRPr lang="en-US" altLang="en-US" sz="1200" b="1" dirty="0">
              <a:solidFill>
                <a:srgbClr val="70AD47">
                  <a:lumMod val="50000"/>
                </a:srgbClr>
              </a:solidFill>
              <a:latin typeface="Arial" panose="020B0604020202020204" pitchFamily="34" charset="0"/>
              <a:cs typeface="Arial" panose="020B0604020202020204" pitchFamily="34" charset="0"/>
            </a:endParaRPr>
          </a:p>
          <a:p>
            <a:pPr marL="228600" lvl="0" indent="-228600">
              <a:defRPr/>
            </a:pPr>
            <a:r>
              <a:rPr lang="en-US" altLang="en-US" sz="2000" dirty="0">
                <a:solidFill>
                  <a:prstClr val="black"/>
                </a:solidFill>
                <a:latin typeface="Times New Roman" panose="02020603050405020304" pitchFamily="18" charset="0"/>
                <a:cs typeface="Times New Roman" panose="02020603050405020304" pitchFamily="18" charset="0"/>
              </a:rPr>
              <a:t>Estimating Depreciation</a:t>
            </a:r>
          </a:p>
          <a:p>
            <a:pPr marL="228600" indent="-228600">
              <a:defRPr/>
            </a:pPr>
            <a:endParaRPr lang="en-US" altLang="en-US" sz="1000" b="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Physical Deterioration:</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Unrepaired damage to the structure caused by fire, explosion, vandalism, windstorm, or damage caused by termites or other wood-boring insects</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wear and tear when adequate maintenance measure are not taken to keep the property in good condition</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wear and tear on short-lived items even when adequate maintenance is performed. </a:t>
            </a:r>
          </a:p>
          <a:p>
            <a:pPr marL="1143000"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items serve their original purpose and it may not be practical to replace them. </a:t>
            </a:r>
          </a:p>
          <a:p>
            <a:pPr marL="1143000"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Can be curable (item worth repair) or incurable (item that will cost more to repair than it’s contribution to value)</a:t>
            </a:r>
          </a:p>
        </p:txBody>
      </p:sp>
      <p:sp>
        <p:nvSpPr>
          <p:cNvPr id="2" name="Slide Number Placeholder 1"/>
          <p:cNvSpPr>
            <a:spLocks noGrp="1"/>
          </p:cNvSpPr>
          <p:nvPr>
            <p:ph type="sldNum" sz="quarter" idx="12"/>
          </p:nvPr>
        </p:nvSpPr>
        <p:spPr/>
        <p:txBody>
          <a:bodyPr/>
          <a:lstStyle/>
          <a:p>
            <a:fld id="{97443E8F-7FBC-459D-9E8E-BF9B3CCBDFAB}" type="slidenum">
              <a:rPr lang="en-US" smtClean="0"/>
              <a:t>22</a:t>
            </a:fld>
            <a:endParaRPr lang="en-US"/>
          </a:p>
        </p:txBody>
      </p:sp>
    </p:spTree>
    <p:extLst>
      <p:ext uri="{BB962C8B-B14F-4D97-AF65-F5344CB8AC3E}">
        <p14:creationId xmlns:p14="http://schemas.microsoft.com/office/powerpoint/2010/main" val="729577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30628" y="1230124"/>
            <a:ext cx="8860972" cy="5262979"/>
          </a:xfrm>
          <a:prstGeom prst="rect">
            <a:avLst/>
          </a:prstGeom>
        </p:spPr>
        <p:txBody>
          <a:bodyPr wrap="square">
            <a:spAutoFit/>
          </a:bodyPr>
          <a:lstStyle/>
          <a:p>
            <a:pPr marL="228600" lvl="0" indent="-228600" algn="ctr">
              <a:defRPr/>
            </a:pPr>
            <a:r>
              <a:rPr lang="en-US" altLang="en-US" sz="2400" b="1" dirty="0">
                <a:solidFill>
                  <a:srgbClr val="70AD47">
                    <a:lumMod val="50000"/>
                  </a:srgbClr>
                </a:solidFill>
                <a:latin typeface="Arial" panose="020B0604020202020204" pitchFamily="34" charset="0"/>
                <a:cs typeface="Arial" panose="020B0604020202020204" pitchFamily="34" charset="0"/>
              </a:rPr>
              <a:t>The Cost Approach</a:t>
            </a:r>
          </a:p>
          <a:p>
            <a:pPr marL="228600" lvl="0" indent="-228600">
              <a:defRPr/>
            </a:pPr>
            <a:endParaRPr lang="en-US" altLang="en-US" sz="1200" b="1" dirty="0">
              <a:solidFill>
                <a:srgbClr val="70AD47">
                  <a:lumMod val="50000"/>
                </a:srgbClr>
              </a:solidFill>
              <a:latin typeface="Arial" panose="020B0604020202020204" pitchFamily="34" charset="0"/>
              <a:cs typeface="Arial" panose="020B0604020202020204" pitchFamily="34" charset="0"/>
            </a:endParaRPr>
          </a:p>
          <a:p>
            <a:pPr marL="228600" lvl="0" indent="-228600">
              <a:defRPr/>
            </a:pPr>
            <a:r>
              <a:rPr lang="en-US" altLang="en-US" sz="2000" dirty="0">
                <a:solidFill>
                  <a:prstClr val="black"/>
                </a:solidFill>
                <a:latin typeface="Times New Roman" panose="02020603050405020304" pitchFamily="18" charset="0"/>
                <a:cs typeface="Times New Roman" panose="02020603050405020304" pitchFamily="18" charset="0"/>
              </a:rPr>
              <a:t>Estimating Depreciation</a:t>
            </a:r>
          </a:p>
          <a:p>
            <a:pPr marL="228600" lvl="0" indent="-228600">
              <a:defRPr/>
            </a:pPr>
            <a:endParaRPr lang="en-US" altLang="en-US" sz="1200" dirty="0">
              <a:solidFill>
                <a:prstClr val="black"/>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Functional obsolescence: </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Inadequacy or over adequacy of: wiring, plumbing, heating and cooling systems</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Insufficient or over sufficient number of bathrooms, closets, and other facilities</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Equipment that is out of date and not in keeping with current style and utility</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Exposed wiring or plumbing and lack or automatic controls for such things as furnaces and hot water heaters</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Faulty design resulting in:</a:t>
            </a:r>
          </a:p>
          <a:p>
            <a:pPr marL="1033462"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Inefficient use of floor space</a:t>
            </a:r>
          </a:p>
          <a:p>
            <a:pPr marL="1033462"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Poor location of rooms in relation to other rooms</a:t>
            </a:r>
          </a:p>
          <a:p>
            <a:pPr marL="1033462"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Such things as ceilings being too high or too low</a:t>
            </a:r>
          </a:p>
          <a:p>
            <a:pPr marL="690563"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Can be curable or incurable</a:t>
            </a:r>
          </a:p>
        </p:txBody>
      </p:sp>
      <p:sp>
        <p:nvSpPr>
          <p:cNvPr id="2" name="Slide Number Placeholder 1"/>
          <p:cNvSpPr>
            <a:spLocks noGrp="1"/>
          </p:cNvSpPr>
          <p:nvPr>
            <p:ph type="sldNum" sz="quarter" idx="12"/>
          </p:nvPr>
        </p:nvSpPr>
        <p:spPr/>
        <p:txBody>
          <a:bodyPr/>
          <a:lstStyle/>
          <a:p>
            <a:fld id="{97443E8F-7FBC-459D-9E8E-BF9B3CCBDFAB}" type="slidenum">
              <a:rPr lang="en-US" smtClean="0"/>
              <a:t>23</a:t>
            </a:fld>
            <a:endParaRPr lang="en-US"/>
          </a:p>
        </p:txBody>
      </p:sp>
    </p:spTree>
    <p:extLst>
      <p:ext uri="{BB962C8B-B14F-4D97-AF65-F5344CB8AC3E}">
        <p14:creationId xmlns:p14="http://schemas.microsoft.com/office/powerpoint/2010/main" val="3216696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30628" y="1230124"/>
            <a:ext cx="8860972" cy="4524315"/>
          </a:xfrm>
          <a:prstGeom prst="rect">
            <a:avLst/>
          </a:prstGeom>
        </p:spPr>
        <p:txBody>
          <a:bodyPr wrap="square">
            <a:spAutoFit/>
          </a:bodyPr>
          <a:lstStyle/>
          <a:p>
            <a:pPr marL="228600" lvl="0" indent="-228600" algn="ctr">
              <a:defRPr/>
            </a:pPr>
            <a:r>
              <a:rPr lang="en-US" altLang="en-US" sz="2400" b="1" dirty="0">
                <a:solidFill>
                  <a:srgbClr val="70AD47">
                    <a:lumMod val="50000"/>
                  </a:srgbClr>
                </a:solidFill>
                <a:latin typeface="Arial" panose="020B0604020202020204" pitchFamily="34" charset="0"/>
                <a:cs typeface="Arial" panose="020B0604020202020204" pitchFamily="34" charset="0"/>
              </a:rPr>
              <a:t>Real Property Valuation</a:t>
            </a:r>
          </a:p>
          <a:p>
            <a:pPr marL="228600" lvl="0" indent="-228600">
              <a:defRPr/>
            </a:pPr>
            <a:endParaRPr lang="en-US" altLang="en-US" sz="1200" b="1" dirty="0">
              <a:solidFill>
                <a:srgbClr val="70AD47">
                  <a:lumMod val="50000"/>
                </a:srgbClr>
              </a:solidFill>
              <a:latin typeface="Arial" panose="020B0604020202020204" pitchFamily="34" charset="0"/>
              <a:cs typeface="Arial" panose="020B0604020202020204" pitchFamily="34" charset="0"/>
            </a:endParaRPr>
          </a:p>
          <a:p>
            <a:pPr marL="228600" lvl="0" indent="-228600">
              <a:defRPr/>
            </a:pPr>
            <a:r>
              <a:rPr lang="en-US" altLang="en-US" sz="2000" b="1" dirty="0">
                <a:solidFill>
                  <a:srgbClr val="70AD47">
                    <a:lumMod val="50000"/>
                  </a:srgbClr>
                </a:solidFill>
                <a:latin typeface="Arial" panose="020B0604020202020204" pitchFamily="34" charset="0"/>
                <a:cs typeface="Arial" panose="020B0604020202020204" pitchFamily="34" charset="0"/>
              </a:rPr>
              <a:t>The Cost Approach</a:t>
            </a:r>
          </a:p>
          <a:p>
            <a:pPr marL="228600" lvl="0" indent="-228600">
              <a:defRPr/>
            </a:pPr>
            <a:endParaRPr lang="en-US" altLang="en-US" sz="1200" b="1" dirty="0">
              <a:solidFill>
                <a:srgbClr val="70AD47">
                  <a:lumMod val="50000"/>
                </a:srgbClr>
              </a:solidFill>
              <a:latin typeface="Arial" panose="020B0604020202020204" pitchFamily="34" charset="0"/>
              <a:cs typeface="Arial" panose="020B0604020202020204" pitchFamily="34" charset="0"/>
            </a:endParaRPr>
          </a:p>
          <a:p>
            <a:pPr marL="228600" lvl="0" indent="-228600">
              <a:defRPr/>
            </a:pPr>
            <a:r>
              <a:rPr lang="en-US" altLang="en-US" sz="2000" dirty="0">
                <a:solidFill>
                  <a:prstClr val="black"/>
                </a:solidFill>
                <a:latin typeface="Times New Roman" panose="02020603050405020304" pitchFamily="18" charset="0"/>
                <a:cs typeface="Times New Roman" panose="02020603050405020304" pitchFamily="18" charset="0"/>
              </a:rPr>
              <a:t>Estimating Depreciation</a:t>
            </a:r>
          </a:p>
          <a:p>
            <a:pPr marL="228600" lvl="0" indent="-228600">
              <a:defRPr/>
            </a:pPr>
            <a:endParaRPr lang="en-US" altLang="en-US" sz="2000" dirty="0">
              <a:solidFill>
                <a:prstClr val="black"/>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Economic obsolescence:</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Caused by forces outside the property itself (external)</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Always incurable:</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Changes in surrounding land use patterns</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Changes in zoning and building regulations that adversely affect property use</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 reduction in demand for property in the area caused by local economic factors, changes in growth patterns, population shifts, and other economic factors adversely affecting property value</a:t>
            </a:r>
          </a:p>
        </p:txBody>
      </p:sp>
      <p:sp>
        <p:nvSpPr>
          <p:cNvPr id="2" name="Slide Number Placeholder 1"/>
          <p:cNvSpPr>
            <a:spLocks noGrp="1"/>
          </p:cNvSpPr>
          <p:nvPr>
            <p:ph type="sldNum" sz="quarter" idx="12"/>
          </p:nvPr>
        </p:nvSpPr>
        <p:spPr/>
        <p:txBody>
          <a:bodyPr/>
          <a:lstStyle/>
          <a:p>
            <a:fld id="{97443E8F-7FBC-459D-9E8E-BF9B3CCBDFAB}" type="slidenum">
              <a:rPr lang="en-US" smtClean="0"/>
              <a:t>24</a:t>
            </a:fld>
            <a:endParaRPr lang="en-US"/>
          </a:p>
        </p:txBody>
      </p:sp>
    </p:spTree>
    <p:extLst>
      <p:ext uri="{BB962C8B-B14F-4D97-AF65-F5344CB8AC3E}">
        <p14:creationId xmlns:p14="http://schemas.microsoft.com/office/powerpoint/2010/main" val="1672234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30628" y="1230124"/>
            <a:ext cx="8860972" cy="4462760"/>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The Income Approach</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403225" lvl="1" indent="-403225">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primary approach to appraising income producing property</a:t>
            </a:r>
          </a:p>
          <a:p>
            <a:pPr marL="403225" lvl="1" indent="-403225">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Capitalization:</a:t>
            </a:r>
          </a:p>
          <a:p>
            <a:pPr marL="739775" lvl="2" indent="-33655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The process of converting net operating income into value.</a:t>
            </a:r>
          </a:p>
          <a:p>
            <a:pPr marL="739775" lvl="2" indent="-33655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Capitalization (CAP) rate – is the % of value the investor wishes net operating income to be.</a:t>
            </a:r>
          </a:p>
          <a:p>
            <a:pPr marL="403225" lvl="1" indent="-403225">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Net operating income:</a:t>
            </a:r>
          </a:p>
          <a:p>
            <a:pPr marL="739775" lvl="2" indent="-33655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Income projected after deducting losses for vacancies, collection losses and expenses, and operating expenses.</a:t>
            </a:r>
          </a:p>
          <a:p>
            <a:pPr marL="1089025" lvl="2" indent="-34925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Operating expenses do NOT include mortgage interest, depreciation, or the cost of capital improvements.</a:t>
            </a:r>
          </a:p>
        </p:txBody>
      </p:sp>
      <p:sp>
        <p:nvSpPr>
          <p:cNvPr id="2" name="Slide Number Placeholder 1"/>
          <p:cNvSpPr>
            <a:spLocks noGrp="1"/>
          </p:cNvSpPr>
          <p:nvPr>
            <p:ph type="sldNum" sz="quarter" idx="12"/>
          </p:nvPr>
        </p:nvSpPr>
        <p:spPr/>
        <p:txBody>
          <a:bodyPr/>
          <a:lstStyle/>
          <a:p>
            <a:fld id="{97443E8F-7FBC-459D-9E8E-BF9B3CCBDFAB}" type="slidenum">
              <a:rPr lang="en-US" smtClean="0"/>
              <a:t>25</a:t>
            </a:fld>
            <a:endParaRPr lang="en-US"/>
          </a:p>
        </p:txBody>
      </p:sp>
    </p:spTree>
    <p:extLst>
      <p:ext uri="{BB962C8B-B14F-4D97-AF65-F5344CB8AC3E}">
        <p14:creationId xmlns:p14="http://schemas.microsoft.com/office/powerpoint/2010/main" val="3788793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30628" y="1230124"/>
            <a:ext cx="8860972" cy="4431983"/>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The Income Approach</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347663" lvl="1" indent="-347663">
              <a:lnSpc>
                <a:spcPct val="90000"/>
              </a:lnSpc>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The operating statement:</a:t>
            </a:r>
          </a:p>
          <a:p>
            <a:pPr marL="631825" lvl="2" indent="-284163">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Business financial statement that lists:</a:t>
            </a:r>
          </a:p>
          <a:p>
            <a:pPr marL="1028700" lvl="3" indent="-342900">
              <a:lnSpc>
                <a:spcPct val="90000"/>
              </a:lnSpc>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revenues</a:t>
            </a:r>
          </a:p>
          <a:p>
            <a:pPr marL="1028700" lvl="3" indent="-342900">
              <a:lnSpc>
                <a:spcPct val="90000"/>
              </a:lnSpc>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expenses</a:t>
            </a:r>
          </a:p>
          <a:p>
            <a:pPr marL="1028700" lvl="3" indent="-342900">
              <a:lnSpc>
                <a:spcPct val="90000"/>
              </a:lnSpc>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net income </a:t>
            </a:r>
          </a:p>
          <a:p>
            <a:pPr marL="631825" lvl="2" indent="-284163">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AKA Profit and loss statement, earnings report, earnings statement or income statement</a:t>
            </a:r>
          </a:p>
          <a:p>
            <a:pPr marL="403225" lvl="1" indent="-403225">
              <a:lnSpc>
                <a:spcPct val="90000"/>
              </a:lnSpc>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The capitalization formula is used to estimate the value of an income producing property. The formula is as follows:</a:t>
            </a:r>
          </a:p>
          <a:p>
            <a:pPr marL="342900" lvl="1" algn="ctr">
              <a:lnSpc>
                <a:spcPct val="90000"/>
              </a:lnSpc>
              <a:defRPr/>
            </a:pPr>
            <a:r>
              <a:rPr lang="en-US" altLang="en-US" sz="2000" b="1" dirty="0">
                <a:latin typeface="Times New Roman" panose="02020603050405020304" pitchFamily="18" charset="0"/>
                <a:cs typeface="Times New Roman" panose="02020603050405020304" pitchFamily="18" charset="0"/>
              </a:rPr>
              <a:t>Income = Rate x Value</a:t>
            </a:r>
            <a:endParaRPr lang="en-US" altLang="en-US" sz="2000" dirty="0">
              <a:latin typeface="Times New Roman" panose="02020603050405020304" pitchFamily="18" charset="0"/>
              <a:cs typeface="Times New Roman" panose="02020603050405020304" pitchFamily="18" charset="0"/>
            </a:endParaRPr>
          </a:p>
          <a:p>
            <a:pPr marL="403225" lvl="1" indent="-403225">
              <a:lnSpc>
                <a:spcPct val="90000"/>
              </a:lnSpc>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Net operating income is always used in the capitalization formula.</a:t>
            </a:r>
          </a:p>
        </p:txBody>
      </p:sp>
      <p:sp>
        <p:nvSpPr>
          <p:cNvPr id="2" name="Slide Number Placeholder 1"/>
          <p:cNvSpPr>
            <a:spLocks noGrp="1"/>
          </p:cNvSpPr>
          <p:nvPr>
            <p:ph type="sldNum" sz="quarter" idx="12"/>
          </p:nvPr>
        </p:nvSpPr>
        <p:spPr/>
        <p:txBody>
          <a:bodyPr/>
          <a:lstStyle/>
          <a:p>
            <a:fld id="{97443E8F-7FBC-459D-9E8E-BF9B3CCBDFAB}" type="slidenum">
              <a:rPr lang="en-US" smtClean="0"/>
              <a:t>26</a:t>
            </a:fld>
            <a:endParaRPr lang="en-US"/>
          </a:p>
        </p:txBody>
      </p:sp>
    </p:spTree>
    <p:extLst>
      <p:ext uri="{BB962C8B-B14F-4D97-AF65-F5344CB8AC3E}">
        <p14:creationId xmlns:p14="http://schemas.microsoft.com/office/powerpoint/2010/main" val="3740401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30628" y="1230124"/>
            <a:ext cx="8860972" cy="4401205"/>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lgn="ctr">
              <a:defRPr/>
            </a:pPr>
            <a:endParaRPr lang="en-US" altLang="en-US" sz="24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Approaches to Value</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Gross Rent Multipliers (GRM): </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Not part of the income approach to the value estimate</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May be used to estimate the value of property producing rental income</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Not as accurate as the income approach</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The more efficiently property has been managed, the more reliable is the GRM</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The more “out of line” the expenses, the less reliable the GRM</a:t>
            </a:r>
          </a:p>
          <a:p>
            <a:pPr marL="685800" lvl="2" indent="-342900">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a:p>
            <a:pPr lvl="3">
              <a:defRPr/>
            </a:pPr>
            <a:endParaRPr lang="en-US" altLang="en-US" sz="1200" dirty="0">
              <a:latin typeface="Times New Roman" panose="02020603050405020304" pitchFamily="18" charset="0"/>
              <a:cs typeface="Times New Roman" panose="02020603050405020304" pitchFamily="18" charset="0"/>
            </a:endParaRPr>
          </a:p>
          <a:p>
            <a:pPr marL="1425575" lvl="4" indent="-336550">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97443E8F-7FBC-459D-9E8E-BF9B3CCBDFAB}" type="slidenum">
              <a:rPr lang="en-US" smtClean="0"/>
              <a:t>27</a:t>
            </a:fld>
            <a:endParaRPr lang="en-US"/>
          </a:p>
        </p:txBody>
      </p:sp>
    </p:spTree>
    <p:extLst>
      <p:ext uri="{BB962C8B-B14F-4D97-AF65-F5344CB8AC3E}">
        <p14:creationId xmlns:p14="http://schemas.microsoft.com/office/powerpoint/2010/main" val="621731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5303" y="1382286"/>
            <a:ext cx="7951305" cy="4093428"/>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defRPr/>
            </a:pPr>
            <a:endParaRPr lang="en-US" altLang="en-US" sz="12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Reconciliation and Appraisal Report</a:t>
            </a:r>
          </a:p>
          <a:p>
            <a:pPr marL="228600" indent="-228600">
              <a:defRPr/>
            </a:pPr>
            <a:endParaRPr lang="en-US" altLang="en-US" sz="1200" b="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Reconciliation:</a:t>
            </a:r>
          </a:p>
          <a:p>
            <a:pPr marL="628650" lvl="1" indent="-28575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Use most relevant approach as primary appraisal method:</a:t>
            </a:r>
          </a:p>
          <a:p>
            <a:pPr marL="1033462"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Single-family owner-occupied residential and vacant lots: Direct Sales Comparison Approach</a:t>
            </a:r>
          </a:p>
          <a:p>
            <a:pPr marL="1033462"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Income producing (rental):  Income Approach</a:t>
            </a:r>
          </a:p>
          <a:p>
            <a:pPr marL="1033462"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Unique or special purpose buildings:  Cost Approach</a:t>
            </a:r>
          </a:p>
          <a:p>
            <a:pPr marL="628650" lvl="1" indent="-28575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Use all three approaches, but give the most relevant approach the highest weight.</a:t>
            </a:r>
          </a:p>
          <a:p>
            <a:pPr lvl="3">
              <a:defRPr/>
            </a:pPr>
            <a:endParaRPr lang="en-US" altLang="en-US" sz="1200" dirty="0">
              <a:latin typeface="Times New Roman" panose="02020603050405020304" pitchFamily="18" charset="0"/>
              <a:cs typeface="Times New Roman" panose="02020603050405020304" pitchFamily="18" charset="0"/>
            </a:endParaRPr>
          </a:p>
          <a:p>
            <a:pPr marL="1425575" lvl="4" indent="-336550">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p:txBody>
      </p:sp>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2" name="Slide Number Placeholder 1"/>
          <p:cNvSpPr>
            <a:spLocks noGrp="1"/>
          </p:cNvSpPr>
          <p:nvPr>
            <p:ph type="sldNum" sz="quarter" idx="12"/>
          </p:nvPr>
        </p:nvSpPr>
        <p:spPr/>
        <p:txBody>
          <a:bodyPr/>
          <a:lstStyle/>
          <a:p>
            <a:fld id="{97443E8F-7FBC-459D-9E8E-BF9B3CCBDFAB}" type="slidenum">
              <a:rPr lang="en-US" smtClean="0"/>
              <a:t>28</a:t>
            </a:fld>
            <a:endParaRPr lang="en-US"/>
          </a:p>
        </p:txBody>
      </p:sp>
    </p:spTree>
    <p:extLst>
      <p:ext uri="{BB962C8B-B14F-4D97-AF65-F5344CB8AC3E}">
        <p14:creationId xmlns:p14="http://schemas.microsoft.com/office/powerpoint/2010/main" val="1035499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CD13F14-2655-4F53-8B57-37775E89EA1B}"/>
              </a:ext>
            </a:extLst>
          </p:cNvPr>
          <p:cNvSpPr>
            <a:spLocks noGrp="1"/>
          </p:cNvSpPr>
          <p:nvPr>
            <p:ph idx="1"/>
          </p:nvPr>
        </p:nvSpPr>
        <p:spPr>
          <a:xfrm>
            <a:off x="583095" y="1290088"/>
            <a:ext cx="8309113" cy="4501111"/>
          </a:xfrm>
        </p:spPr>
        <p:txBody>
          <a:bodyPr/>
          <a:lstStyle/>
          <a:p>
            <a:pPr lvl="0" algn="ctr">
              <a:lnSpc>
                <a:spcPct val="100000"/>
              </a:lnSpc>
              <a:spcBef>
                <a:spcPts val="0"/>
              </a:spcBef>
              <a:buNone/>
              <a:defRPr/>
            </a:pPr>
            <a:r>
              <a:rPr lang="en-US" altLang="en-US" sz="2400" b="1" dirty="0">
                <a:solidFill>
                  <a:srgbClr val="70AD47">
                    <a:lumMod val="50000"/>
                  </a:srgbClr>
                </a:solidFill>
                <a:latin typeface="Arial" panose="020B0604020202020204" pitchFamily="34" charset="0"/>
                <a:cs typeface="Arial" panose="020B0604020202020204" pitchFamily="34" charset="0"/>
              </a:rPr>
              <a:t>Real Property Valuation</a:t>
            </a:r>
          </a:p>
          <a:p>
            <a:pPr lvl="0">
              <a:lnSpc>
                <a:spcPct val="100000"/>
              </a:lnSpc>
              <a:spcBef>
                <a:spcPts val="0"/>
              </a:spcBef>
              <a:buNone/>
              <a:defRPr/>
            </a:pPr>
            <a:endParaRPr lang="en-US" altLang="en-US" sz="1200" b="1" dirty="0">
              <a:solidFill>
                <a:srgbClr val="70AD47">
                  <a:lumMod val="50000"/>
                </a:srgbClr>
              </a:solidFill>
              <a:latin typeface="Arial" panose="020B0604020202020204" pitchFamily="34" charset="0"/>
              <a:cs typeface="Arial" panose="020B0604020202020204" pitchFamily="34" charset="0"/>
            </a:endParaRPr>
          </a:p>
          <a:p>
            <a:pPr lvl="0">
              <a:lnSpc>
                <a:spcPct val="100000"/>
              </a:lnSpc>
              <a:spcBef>
                <a:spcPts val="0"/>
              </a:spcBef>
              <a:buNone/>
              <a:defRPr/>
            </a:pPr>
            <a:r>
              <a:rPr lang="en-US" altLang="en-US" sz="2000" b="1" dirty="0">
                <a:solidFill>
                  <a:srgbClr val="70AD47">
                    <a:lumMod val="50000"/>
                  </a:srgbClr>
                </a:solidFill>
                <a:latin typeface="Arial" panose="020B0604020202020204" pitchFamily="34" charset="0"/>
                <a:cs typeface="Arial" panose="020B0604020202020204" pitchFamily="34" charset="0"/>
              </a:rPr>
              <a:t>Reconciliation and Appraisal Report</a:t>
            </a:r>
          </a:p>
          <a:p>
            <a:pPr marL="342900" lvl="0" indent="-342900">
              <a:lnSpc>
                <a:spcPct val="100000"/>
              </a:lnSpc>
              <a:spcBef>
                <a:spcPts val="0"/>
              </a:spcBef>
              <a:buFont typeface="Wingdings" panose="05000000000000000000" pitchFamily="2" charset="2"/>
              <a:buChar char="q"/>
              <a:defRPr/>
            </a:pPr>
            <a:endParaRPr lang="en-US" altLang="en-US" sz="2000" dirty="0">
              <a:solidFill>
                <a:prstClr val="black"/>
              </a:solidFill>
              <a:latin typeface="Times New Roman" panose="02020603050405020304" pitchFamily="18" charset="0"/>
              <a:cs typeface="Times New Roman" panose="02020603050405020304" pitchFamily="18" charset="0"/>
            </a:endParaRPr>
          </a:p>
          <a:p>
            <a:pPr marL="342900" lvl="0" indent="-342900">
              <a:lnSpc>
                <a:spcPct val="100000"/>
              </a:lnSpc>
              <a:spcBef>
                <a:spcPts val="0"/>
              </a:spcBef>
              <a:buFont typeface="Wingdings" panose="05000000000000000000" pitchFamily="2" charset="2"/>
              <a:buChar char="q"/>
              <a:defRPr/>
            </a:pPr>
            <a:r>
              <a:rPr lang="en-US" altLang="en-US" sz="2000" dirty="0">
                <a:solidFill>
                  <a:prstClr val="black"/>
                </a:solidFill>
                <a:latin typeface="Times New Roman" panose="02020603050405020304" pitchFamily="18" charset="0"/>
                <a:cs typeface="Times New Roman" panose="02020603050405020304" pitchFamily="18" charset="0"/>
              </a:rPr>
              <a:t>Preparing the Appraisal Report: </a:t>
            </a:r>
          </a:p>
          <a:p>
            <a:pPr lvl="1" indent="-342900">
              <a:lnSpc>
                <a:spcPct val="100000"/>
              </a:lnSpc>
              <a:spcBef>
                <a:spcPts val="0"/>
              </a:spcBef>
              <a:defRPr/>
            </a:pPr>
            <a:r>
              <a:rPr lang="en-US" altLang="en-US" sz="2000" dirty="0">
                <a:solidFill>
                  <a:prstClr val="black"/>
                </a:solidFill>
                <a:latin typeface="Times New Roman" panose="02020603050405020304" pitchFamily="18" charset="0"/>
                <a:cs typeface="Times New Roman" panose="02020603050405020304" pitchFamily="18" charset="0"/>
              </a:rPr>
              <a:t>Final step in appraisal process</a:t>
            </a:r>
          </a:p>
          <a:p>
            <a:pPr lvl="1" indent="-342900">
              <a:lnSpc>
                <a:spcPct val="100000"/>
              </a:lnSpc>
              <a:spcBef>
                <a:spcPts val="0"/>
              </a:spcBef>
              <a:defRPr/>
            </a:pPr>
            <a:r>
              <a:rPr lang="en-US" altLang="en-US" sz="2000" dirty="0">
                <a:solidFill>
                  <a:prstClr val="black"/>
                </a:solidFill>
                <a:latin typeface="Times New Roman" panose="02020603050405020304" pitchFamily="18" charset="0"/>
                <a:cs typeface="Times New Roman" panose="02020603050405020304" pitchFamily="18" charset="0"/>
              </a:rPr>
              <a:t>Contains appraiser’s opinion of value based on his findings</a:t>
            </a:r>
          </a:p>
          <a:p>
            <a:pPr lvl="1" indent="-342900">
              <a:lnSpc>
                <a:spcPct val="100000"/>
              </a:lnSpc>
              <a:spcBef>
                <a:spcPts val="0"/>
              </a:spcBef>
              <a:defRPr/>
            </a:pPr>
            <a:r>
              <a:rPr lang="en-US" altLang="en-US" sz="2000" dirty="0">
                <a:solidFill>
                  <a:prstClr val="black"/>
                </a:solidFill>
                <a:latin typeface="Times New Roman" panose="02020603050405020304" pitchFamily="18" charset="0"/>
                <a:cs typeface="Times New Roman" panose="02020603050405020304" pitchFamily="18" charset="0"/>
              </a:rPr>
              <a:t>May be:</a:t>
            </a:r>
          </a:p>
          <a:p>
            <a:pPr marL="1033462" lvl="2" indent="-342900">
              <a:lnSpc>
                <a:spcPct val="100000"/>
              </a:lnSpc>
              <a:spcBef>
                <a:spcPts val="0"/>
              </a:spcBef>
              <a:buFont typeface="Courier New" panose="02070309020205020404" pitchFamily="49" charset="0"/>
              <a:buChar char="o"/>
              <a:defRPr/>
            </a:pPr>
            <a:r>
              <a:rPr lang="en-US" altLang="en-US" dirty="0">
                <a:solidFill>
                  <a:prstClr val="black"/>
                </a:solidFill>
                <a:latin typeface="Times New Roman" panose="02020603050405020304" pitchFamily="18" charset="0"/>
                <a:cs typeface="Times New Roman" panose="02020603050405020304" pitchFamily="18" charset="0"/>
              </a:rPr>
              <a:t>A narrative report</a:t>
            </a:r>
          </a:p>
          <a:p>
            <a:pPr marL="1033462" lvl="2" indent="-342900">
              <a:lnSpc>
                <a:spcPct val="100000"/>
              </a:lnSpc>
              <a:spcBef>
                <a:spcPts val="0"/>
              </a:spcBef>
              <a:buFont typeface="Courier New" panose="02070309020205020404" pitchFamily="49" charset="0"/>
              <a:buChar char="o"/>
              <a:defRPr/>
            </a:pPr>
            <a:r>
              <a:rPr lang="en-US" altLang="en-US" dirty="0">
                <a:solidFill>
                  <a:prstClr val="black"/>
                </a:solidFill>
                <a:latin typeface="Times New Roman" panose="02020603050405020304" pitchFamily="18" charset="0"/>
                <a:cs typeface="Times New Roman" panose="02020603050405020304" pitchFamily="18" charset="0"/>
              </a:rPr>
              <a:t>A form report</a:t>
            </a:r>
          </a:p>
          <a:p>
            <a:pPr lvl="1" indent="-342900">
              <a:lnSpc>
                <a:spcPct val="100000"/>
              </a:lnSpc>
              <a:spcBef>
                <a:spcPts val="0"/>
              </a:spcBef>
              <a:defRPr/>
            </a:pPr>
            <a:r>
              <a:rPr lang="en-US" altLang="en-US" sz="2000" dirty="0">
                <a:solidFill>
                  <a:prstClr val="black"/>
                </a:solidFill>
                <a:latin typeface="Times New Roman" panose="02020603050405020304" pitchFamily="18" charset="0"/>
                <a:cs typeface="Times New Roman" panose="02020603050405020304" pitchFamily="18" charset="0"/>
              </a:rPr>
              <a:t>Presents all factual data</a:t>
            </a:r>
          </a:p>
          <a:p>
            <a:pPr lvl="1" indent="-342900">
              <a:lnSpc>
                <a:spcPct val="100000"/>
              </a:lnSpc>
              <a:spcBef>
                <a:spcPts val="0"/>
              </a:spcBef>
              <a:defRPr/>
            </a:pPr>
            <a:r>
              <a:rPr lang="en-US" altLang="en-US" sz="2000" dirty="0">
                <a:solidFill>
                  <a:prstClr val="black"/>
                </a:solidFill>
                <a:latin typeface="Times New Roman" panose="02020603050405020304" pitchFamily="18" charset="0"/>
                <a:cs typeface="Times New Roman" panose="02020603050405020304" pitchFamily="18" charset="0"/>
              </a:rPr>
              <a:t>Discusses judgment appraiser used to arrive at his conclusion</a:t>
            </a:r>
          </a:p>
          <a:p>
            <a:pPr lvl="1" indent="-342900">
              <a:lnSpc>
                <a:spcPct val="100000"/>
              </a:lnSpc>
              <a:spcBef>
                <a:spcPts val="0"/>
              </a:spcBef>
              <a:defRPr/>
            </a:pPr>
            <a:endParaRPr lang="en-US" altLang="en-US" sz="2000"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xmlns="" id="{3E36BC50-137A-4C0B-874B-8AE0522D97D7}"/>
              </a:ext>
            </a:extLst>
          </p:cNvPr>
          <p:cNvSpPr>
            <a:spLocks noGrp="1"/>
          </p:cNvSpPr>
          <p:nvPr>
            <p:ph type="ftr" sz="quarter" idx="11"/>
          </p:nvPr>
        </p:nvSpPr>
        <p:spPr/>
        <p:txBody>
          <a:bodyPr/>
          <a:lstStyle/>
          <a:p>
            <a:r>
              <a:rPr lang="en-US" smtClean="0"/>
              <a:t>© OnCourse Learning</a:t>
            </a:r>
            <a:endParaRPr lang="en-US" dirty="0"/>
          </a:p>
        </p:txBody>
      </p:sp>
      <p:pic>
        <p:nvPicPr>
          <p:cNvPr id="5" name="Picture 6">
            <a:extLst>
              <a:ext uri="{FF2B5EF4-FFF2-40B4-BE49-F238E27FC236}">
                <a16:creationId xmlns:a16="http://schemas.microsoft.com/office/drawing/2014/main" xmlns="" id="{139FD3F5-654B-40AB-B1DF-730C4320D8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xmlns="" id="{04ACDA08-828E-4774-AB5E-C12F78D92C11}"/>
              </a:ext>
            </a:extLst>
          </p:cNvPr>
          <p:cNvSpPr/>
          <p:nvPr/>
        </p:nvSpPr>
        <p:spPr>
          <a:xfrm>
            <a:off x="4422888" y="70889"/>
            <a:ext cx="3384323" cy="923330"/>
          </a:xfrm>
          <a:prstGeom prst="rect">
            <a:avLst/>
          </a:prstGeom>
        </p:spPr>
        <p:txBody>
          <a:bodyPr wrap="none">
            <a:spAutoFit/>
          </a:bodyPr>
          <a:lstStyle/>
          <a:p>
            <a:pPr lvl="0" algn="ctr"/>
            <a:r>
              <a:rPr lang="en-US" sz="5400" b="1" spc="50" dirty="0">
                <a:ln w="0"/>
                <a:solidFill>
                  <a:srgbClr val="E7E6E6"/>
                </a:solidFill>
                <a:effectLst>
                  <a:innerShdw blurRad="63500" dist="50800" dir="13500000">
                    <a:srgbClr val="000000">
                      <a:alpha val="50000"/>
                    </a:srgbClr>
                  </a:innerShdw>
                </a:effectLst>
              </a:rPr>
              <a:t>Chapter 13</a:t>
            </a:r>
          </a:p>
        </p:txBody>
      </p:sp>
      <p:sp>
        <p:nvSpPr>
          <p:cNvPr id="2" name="Slide Number Placeholder 1"/>
          <p:cNvSpPr>
            <a:spLocks noGrp="1"/>
          </p:cNvSpPr>
          <p:nvPr>
            <p:ph type="sldNum" sz="quarter" idx="12"/>
          </p:nvPr>
        </p:nvSpPr>
        <p:spPr/>
        <p:txBody>
          <a:bodyPr/>
          <a:lstStyle/>
          <a:p>
            <a:fld id="{97443E8F-7FBC-459D-9E8E-BF9B3CCBDFAB}" type="slidenum">
              <a:rPr lang="en-US" smtClean="0"/>
              <a:t>29</a:t>
            </a:fld>
            <a:endParaRPr lang="en-US"/>
          </a:p>
        </p:txBody>
      </p:sp>
    </p:spTree>
    <p:extLst>
      <p:ext uri="{BB962C8B-B14F-4D97-AF65-F5344CB8AC3E}">
        <p14:creationId xmlns:p14="http://schemas.microsoft.com/office/powerpoint/2010/main" val="81388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41514" y="1338981"/>
            <a:ext cx="8860972" cy="3600986"/>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lgn="ctr">
              <a:defRPr/>
            </a:pPr>
            <a:endParaRPr lang="en-US" altLang="en-US" sz="24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Learning Objectives</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Describe the general use and procedures of the cost approach</a:t>
            </a: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Describe the general use and procedures of the income approach</a:t>
            </a: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Understand the laws and rules governing the performance or Broker Price Opinions (BPO) and Comparative Market Analysis by brokers</a:t>
            </a: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Understand how to properly perform BPO/CMA of a single-family residential property</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7443E8F-7FBC-459D-9E8E-BF9B3CCBDFAB}" type="slidenum">
              <a:rPr lang="en-US" smtClean="0"/>
              <a:t>3</a:t>
            </a:fld>
            <a:endParaRPr lang="en-US"/>
          </a:p>
        </p:txBody>
      </p:sp>
    </p:spTree>
    <p:extLst>
      <p:ext uri="{BB962C8B-B14F-4D97-AF65-F5344CB8AC3E}">
        <p14:creationId xmlns:p14="http://schemas.microsoft.com/office/powerpoint/2010/main" val="84329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30628" y="1230124"/>
            <a:ext cx="8860972" cy="1077218"/>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Broker Price Opinion (BPO)/Comparative Market Analysis (CMA)</a:t>
            </a:r>
            <a:endParaRPr lang="en-US" alt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4"/>
          <a:srcRect l="32875" t="52222" r="15375" b="7334"/>
          <a:stretch/>
        </p:blipFill>
        <p:spPr>
          <a:xfrm>
            <a:off x="514350" y="3009900"/>
            <a:ext cx="7886700" cy="3467100"/>
          </a:xfrm>
          <a:prstGeom prst="rect">
            <a:avLst/>
          </a:prstGeom>
        </p:spPr>
      </p:pic>
      <p:pic>
        <p:nvPicPr>
          <p:cNvPr id="8" name="Picture 7"/>
          <p:cNvPicPr>
            <a:picLocks noChangeAspect="1"/>
          </p:cNvPicPr>
          <p:nvPr/>
        </p:nvPicPr>
        <p:blipFill rotWithShape="1">
          <a:blip r:embed="rId4"/>
          <a:srcRect l="32375" r="28875" b="95555"/>
          <a:stretch/>
        </p:blipFill>
        <p:spPr>
          <a:xfrm>
            <a:off x="342900" y="2533650"/>
            <a:ext cx="5905500" cy="381000"/>
          </a:xfrm>
          <a:prstGeom prst="rect">
            <a:avLst/>
          </a:prstGeom>
        </p:spPr>
      </p:pic>
      <p:sp>
        <p:nvSpPr>
          <p:cNvPr id="2" name="Slide Number Placeholder 1"/>
          <p:cNvSpPr>
            <a:spLocks noGrp="1"/>
          </p:cNvSpPr>
          <p:nvPr>
            <p:ph type="sldNum" sz="quarter" idx="12"/>
          </p:nvPr>
        </p:nvSpPr>
        <p:spPr/>
        <p:txBody>
          <a:bodyPr/>
          <a:lstStyle/>
          <a:p>
            <a:fld id="{97443E8F-7FBC-459D-9E8E-BF9B3CCBDFAB}" type="slidenum">
              <a:rPr lang="en-US" smtClean="0"/>
              <a:t>30</a:t>
            </a:fld>
            <a:endParaRPr lang="en-US"/>
          </a:p>
        </p:txBody>
      </p:sp>
    </p:spTree>
    <p:extLst>
      <p:ext uri="{BB962C8B-B14F-4D97-AF65-F5344CB8AC3E}">
        <p14:creationId xmlns:p14="http://schemas.microsoft.com/office/powerpoint/2010/main" val="3764635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30628" y="1230124"/>
            <a:ext cx="8860972" cy="1077218"/>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Broker Price Opinion (BPO)/Comparative Market Analysis (CMA)</a:t>
            </a:r>
            <a:endParaRPr lang="en-US" altLang="en-US" sz="2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srcRect l="29875" r="13375" b="47333"/>
          <a:stretch/>
        </p:blipFill>
        <p:spPr>
          <a:xfrm>
            <a:off x="0" y="2343150"/>
            <a:ext cx="8680173" cy="4023360"/>
          </a:xfrm>
          <a:prstGeom prst="rect">
            <a:avLst/>
          </a:prstGeom>
        </p:spPr>
      </p:pic>
      <p:sp>
        <p:nvSpPr>
          <p:cNvPr id="3" name="Slide Number Placeholder 2"/>
          <p:cNvSpPr>
            <a:spLocks noGrp="1"/>
          </p:cNvSpPr>
          <p:nvPr>
            <p:ph type="sldNum" sz="quarter" idx="12"/>
          </p:nvPr>
        </p:nvSpPr>
        <p:spPr/>
        <p:txBody>
          <a:bodyPr/>
          <a:lstStyle/>
          <a:p>
            <a:fld id="{97443E8F-7FBC-459D-9E8E-BF9B3CCBDFAB}" type="slidenum">
              <a:rPr lang="en-US" smtClean="0"/>
              <a:t>31</a:t>
            </a:fld>
            <a:endParaRPr lang="en-US"/>
          </a:p>
        </p:txBody>
      </p:sp>
    </p:spTree>
    <p:extLst>
      <p:ext uri="{BB962C8B-B14F-4D97-AF65-F5344CB8AC3E}">
        <p14:creationId xmlns:p14="http://schemas.microsoft.com/office/powerpoint/2010/main" val="1869521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496A769-17CE-45BE-8962-C3B259EDF4EC}"/>
              </a:ext>
            </a:extLst>
          </p:cNvPr>
          <p:cNvSpPr>
            <a:spLocks noGrp="1"/>
          </p:cNvSpPr>
          <p:nvPr>
            <p:ph idx="1"/>
          </p:nvPr>
        </p:nvSpPr>
        <p:spPr>
          <a:xfrm>
            <a:off x="627606" y="1401556"/>
            <a:ext cx="7886700" cy="4351338"/>
          </a:xfrm>
        </p:spPr>
        <p:txBody>
          <a:bodyPr>
            <a:normAutofit lnSpcReduction="10000"/>
          </a:bodyPr>
          <a:lstStyle/>
          <a:p>
            <a:pPr marL="0" indent="0" algn="ctr">
              <a:buNone/>
            </a:pPr>
            <a:r>
              <a:rPr 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0" indent="0" algn="ctr">
              <a:buNone/>
            </a:pPr>
            <a:endParaRPr lang="en-US" sz="2400" b="1" dirty="0">
              <a:solidFill>
                <a:schemeClr val="accent6">
                  <a:lumMod val="50000"/>
                </a:schemeClr>
              </a:solidFill>
              <a:latin typeface="Arial" panose="020B0604020202020204" pitchFamily="34" charset="0"/>
              <a:cs typeface="Arial" panose="020B0604020202020204" pitchFamily="34" charset="0"/>
            </a:endParaRPr>
          </a:p>
          <a:p>
            <a:pPr marL="0" indent="0" algn="ctr">
              <a:buNone/>
            </a:pPr>
            <a:r>
              <a:rPr lang="en-US" sz="2000" b="1" dirty="0">
                <a:solidFill>
                  <a:schemeClr val="accent6">
                    <a:lumMod val="50000"/>
                  </a:schemeClr>
                </a:solidFill>
                <a:latin typeface="Arial" panose="020B0604020202020204" pitchFamily="34" charset="0"/>
                <a:cs typeface="Arial" panose="020B0604020202020204" pitchFamily="34" charset="0"/>
              </a:rPr>
              <a:t>Broker Price Opinion/Comparative Market Analysis</a:t>
            </a:r>
          </a:p>
          <a:p>
            <a:pPr marL="0" indent="0" algn="ctr">
              <a:buNone/>
            </a:pPr>
            <a:endParaRPr lang="en-US" sz="2000" b="1" dirty="0">
              <a:solidFill>
                <a:schemeClr val="accent6">
                  <a:lumMod val="50000"/>
                </a:schemeClr>
              </a:solidFill>
              <a:latin typeface="Arial" panose="020B0604020202020204" pitchFamily="34" charset="0"/>
              <a:cs typeface="Arial" panose="020B0604020202020204" pitchFamily="34" charset="0"/>
            </a:endParaRPr>
          </a:p>
          <a:p>
            <a:pPr marL="0" indent="0">
              <a:buNone/>
            </a:pPr>
            <a:r>
              <a:rPr lang="en-US" sz="2000" b="1" dirty="0">
                <a:solidFill>
                  <a:schemeClr val="accent6">
                    <a:lumMod val="50000"/>
                  </a:schemeClr>
                </a:solidFill>
                <a:latin typeface="Arial" panose="020B0604020202020204" pitchFamily="34" charset="0"/>
                <a:cs typeface="Arial" panose="020B0604020202020204" pitchFamily="34" charset="0"/>
              </a:rPr>
              <a:t>Standards for CMA/BPO</a:t>
            </a:r>
          </a:p>
          <a:p>
            <a:r>
              <a:rPr lang="en-US" sz="2000" dirty="0">
                <a:latin typeface="Times New Roman" panose="02020603050405020304" pitchFamily="18" charset="0"/>
                <a:cs typeface="Times New Roman" panose="02020603050405020304" pitchFamily="18" charset="0"/>
              </a:rPr>
              <a:t>Broker must have knowledge of the real estate market in the area the property is located.</a:t>
            </a:r>
          </a:p>
          <a:p>
            <a:r>
              <a:rPr lang="en-US" sz="2000" dirty="0">
                <a:latin typeface="Times New Roman" panose="02020603050405020304" pitchFamily="18" charset="0"/>
                <a:cs typeface="Times New Roman" panose="02020603050405020304" pitchFamily="18" charset="0"/>
              </a:rPr>
              <a:t>Broker must have sufficient data to research past sales and prices of similar properties.</a:t>
            </a:r>
          </a:p>
          <a:p>
            <a:r>
              <a:rPr lang="en-US" sz="2000" dirty="0">
                <a:latin typeface="Times New Roman" panose="02020603050405020304" pitchFamily="18" charset="0"/>
                <a:cs typeface="Times New Roman" panose="02020603050405020304" pitchFamily="18" charset="0"/>
              </a:rPr>
              <a:t>Broker must exercise objective and independent judgement.</a:t>
            </a:r>
          </a:p>
          <a:p>
            <a:r>
              <a:rPr lang="en-US" sz="2000" dirty="0">
                <a:latin typeface="Times New Roman" panose="02020603050405020304" pitchFamily="18" charset="0"/>
                <a:cs typeface="Times New Roman" panose="02020603050405020304" pitchFamily="18" charset="0"/>
              </a:rPr>
              <a:t>Broker must use proper methodology for any assignment to determine appropriate sales price.</a:t>
            </a:r>
          </a:p>
          <a:p>
            <a:endParaRPr lang="en-US" sz="2000" dirty="0">
              <a:latin typeface="Times New Roman" panose="02020603050405020304" pitchFamily="18" charset="0"/>
              <a:cs typeface="Times New Roman" panose="02020603050405020304" pitchFamily="18" charset="0"/>
            </a:endParaRPr>
          </a:p>
          <a:p>
            <a:pPr marL="0" indent="0">
              <a:buNone/>
            </a:pPr>
            <a:endParaRPr lang="en-US" sz="2000" b="1" dirty="0">
              <a:solidFill>
                <a:schemeClr val="accent6">
                  <a:lumMod val="50000"/>
                </a:schemeClr>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xmlns="" id="{B9E59CD7-3ED0-4BE3-8164-08A65F9D74D2}"/>
              </a:ext>
            </a:extLst>
          </p:cNvPr>
          <p:cNvSpPr>
            <a:spLocks noGrp="1"/>
          </p:cNvSpPr>
          <p:nvPr>
            <p:ph type="ftr" sz="quarter" idx="11"/>
          </p:nvPr>
        </p:nvSpPr>
        <p:spPr/>
        <p:txBody>
          <a:bodyPr/>
          <a:lstStyle/>
          <a:p>
            <a:r>
              <a:rPr lang="en-US" smtClean="0"/>
              <a:t>© OnCourse Learning</a:t>
            </a:r>
            <a:endParaRPr lang="en-US" dirty="0"/>
          </a:p>
        </p:txBody>
      </p:sp>
      <p:pic>
        <p:nvPicPr>
          <p:cNvPr id="5" name="Picture 6">
            <a:extLst>
              <a:ext uri="{FF2B5EF4-FFF2-40B4-BE49-F238E27FC236}">
                <a16:creationId xmlns:a16="http://schemas.microsoft.com/office/drawing/2014/main" xmlns="" id="{99D1EB84-9DFA-4B38-87C0-F2035ED482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0" y="-770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xmlns="" id="{1BB1C2CF-DFBE-44AE-A925-F2C6F2265FE8}"/>
              </a:ext>
            </a:extLst>
          </p:cNvPr>
          <p:cNvSpPr/>
          <p:nvPr/>
        </p:nvSpPr>
        <p:spPr>
          <a:xfrm>
            <a:off x="4422888" y="70889"/>
            <a:ext cx="3384323" cy="923330"/>
          </a:xfrm>
          <a:prstGeom prst="rect">
            <a:avLst/>
          </a:prstGeom>
        </p:spPr>
        <p:txBody>
          <a:bodyPr wrap="none">
            <a:spAutoFit/>
          </a:bodyPr>
          <a:lstStyle/>
          <a:p>
            <a:pPr lvl="0" algn="ctr"/>
            <a:r>
              <a:rPr lang="en-US" sz="5400" b="1" spc="50" dirty="0">
                <a:ln w="0"/>
                <a:solidFill>
                  <a:srgbClr val="E7E6E6"/>
                </a:solidFill>
                <a:effectLst>
                  <a:innerShdw blurRad="63500" dist="50800" dir="13500000">
                    <a:srgbClr val="000000">
                      <a:alpha val="50000"/>
                    </a:srgbClr>
                  </a:innerShdw>
                </a:effectLst>
              </a:rPr>
              <a:t>Chapter 13</a:t>
            </a:r>
          </a:p>
        </p:txBody>
      </p:sp>
      <p:pic>
        <p:nvPicPr>
          <p:cNvPr id="7" name="Picture 6">
            <a:extLst>
              <a:ext uri="{FF2B5EF4-FFF2-40B4-BE49-F238E27FC236}">
                <a16:creationId xmlns:a16="http://schemas.microsoft.com/office/drawing/2014/main" xmlns="" id="{C3155C2A-7E24-4CC4-B1EB-78CB9D9A4833}"/>
              </a:ext>
            </a:extLst>
          </p:cNvPr>
          <p:cNvPicPr/>
          <p:nvPr/>
        </p:nvPicPr>
        <p:blipFill>
          <a:blip r:embed="rId3">
            <a:extLst>
              <a:ext uri="{28A0092B-C50C-407E-A947-70E740481C1C}">
                <a14:useLocalDpi xmlns:a14="http://schemas.microsoft.com/office/drawing/2010/main" val="0"/>
              </a:ext>
            </a:extLst>
          </a:blip>
          <a:stretch>
            <a:fillRect/>
          </a:stretch>
        </p:blipFill>
        <p:spPr>
          <a:xfrm>
            <a:off x="7328452" y="5393482"/>
            <a:ext cx="1522398" cy="1219201"/>
          </a:xfrm>
          <a:prstGeom prst="rect">
            <a:avLst/>
          </a:prstGeom>
        </p:spPr>
      </p:pic>
      <p:sp>
        <p:nvSpPr>
          <p:cNvPr id="2" name="Slide Number Placeholder 1"/>
          <p:cNvSpPr>
            <a:spLocks noGrp="1"/>
          </p:cNvSpPr>
          <p:nvPr>
            <p:ph type="sldNum" sz="quarter" idx="12"/>
          </p:nvPr>
        </p:nvSpPr>
        <p:spPr/>
        <p:txBody>
          <a:bodyPr/>
          <a:lstStyle/>
          <a:p>
            <a:fld id="{97443E8F-7FBC-459D-9E8E-BF9B3CCBDFAB}" type="slidenum">
              <a:rPr lang="en-US" smtClean="0"/>
              <a:t>32</a:t>
            </a:fld>
            <a:endParaRPr lang="en-US"/>
          </a:p>
        </p:txBody>
      </p:sp>
    </p:spTree>
    <p:extLst>
      <p:ext uri="{BB962C8B-B14F-4D97-AF65-F5344CB8AC3E}">
        <p14:creationId xmlns:p14="http://schemas.microsoft.com/office/powerpoint/2010/main" val="104766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41514" y="1338981"/>
            <a:ext cx="8860972" cy="4308872"/>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lgn="ctr">
              <a:defRPr/>
            </a:pPr>
            <a:endParaRPr lang="en-US" altLang="en-US" sz="24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Appraiser Regulation</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Licensure and Certification</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a:p>
            <a:pPr marL="342900" indent="-342900">
              <a:lnSpc>
                <a:spcPct val="90000"/>
              </a:lnSpc>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Financial Institutions Reform, Recovery, and Enforcement Act (FIRREA)</a:t>
            </a:r>
          </a:p>
          <a:p>
            <a:pPr marL="685800" lvl="1" indent="-342900">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requires licensure and certification of appraisers </a:t>
            </a:r>
          </a:p>
          <a:p>
            <a:pPr marL="685800" lvl="1" indent="-342900">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regulatory system for appraisers of property connected with federally related transactions </a:t>
            </a:r>
          </a:p>
          <a:p>
            <a:pPr marL="342900" indent="-342900">
              <a:lnSpc>
                <a:spcPct val="90000"/>
              </a:lnSpc>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North Carolina Appraisal Board </a:t>
            </a:r>
          </a:p>
          <a:p>
            <a:pPr marL="685800" lvl="1" indent="-342900">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mandatory licensing and certification program</a:t>
            </a:r>
          </a:p>
          <a:p>
            <a:pPr marL="685800" lvl="1" indent="-342900">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licenses or certifies appraisers</a:t>
            </a:r>
          </a:p>
          <a:p>
            <a:pPr marL="228600" indent="-228600">
              <a:defRPr/>
            </a:pPr>
            <a:endParaRPr lang="en-US" altLang="en-US" sz="2000" b="1" dirty="0">
              <a:solidFill>
                <a:schemeClr val="accent6">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512" y="4747532"/>
            <a:ext cx="2466975" cy="1847850"/>
          </a:xfrm>
          <a:prstGeom prst="rect">
            <a:avLst/>
          </a:prstGeom>
        </p:spPr>
      </p:pic>
      <p:sp>
        <p:nvSpPr>
          <p:cNvPr id="2" name="Slide Number Placeholder 1"/>
          <p:cNvSpPr>
            <a:spLocks noGrp="1"/>
          </p:cNvSpPr>
          <p:nvPr>
            <p:ph type="sldNum" sz="quarter" idx="12"/>
          </p:nvPr>
        </p:nvSpPr>
        <p:spPr/>
        <p:txBody>
          <a:bodyPr/>
          <a:lstStyle/>
          <a:p>
            <a:fld id="{97443E8F-7FBC-459D-9E8E-BF9B3CCBDFAB}" type="slidenum">
              <a:rPr lang="en-US" smtClean="0"/>
              <a:t>4</a:t>
            </a:fld>
            <a:endParaRPr lang="en-US"/>
          </a:p>
        </p:txBody>
      </p:sp>
    </p:spTree>
    <p:extLst>
      <p:ext uri="{BB962C8B-B14F-4D97-AF65-F5344CB8AC3E}">
        <p14:creationId xmlns:p14="http://schemas.microsoft.com/office/powerpoint/2010/main" val="3724626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41514" y="1338981"/>
            <a:ext cx="8860972" cy="4893647"/>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lgn="ctr">
              <a:defRPr/>
            </a:pPr>
            <a:endParaRPr lang="en-US" altLang="en-US" sz="14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Basic Appraisal Concepts</a:t>
            </a:r>
          </a:p>
          <a:p>
            <a:pPr marL="228600" indent="-228600">
              <a:defRPr/>
            </a:pPr>
            <a:endParaRPr lang="en-US" altLang="en-US" sz="1400" b="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Definition of Appraisal:</a:t>
            </a:r>
          </a:p>
          <a:p>
            <a:pPr marL="690563"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estimate of the value of real property</a:t>
            </a:r>
          </a:p>
          <a:p>
            <a:pPr marL="690563"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North Carolina Appraisers Act defines an appraisal as “An analysis, opinion, or conclusion as to the value of identified real estate or specified interest therein performed for compensation or other valuable consideration.”</a:t>
            </a: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Broker Price Opinion/Comparative Market Analysis (BPO/CMA):</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Not to be confused with “appraisal”</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North Carolina Appraisers Act defines BPO/CMA as “the analysis of sales of similar recently sold properties in order to derive an indication of the</a:t>
            </a:r>
            <a:r>
              <a:rPr lang="en-US" altLang="en-US" sz="2000" b="1" dirty="0">
                <a:latin typeface="Times New Roman" panose="02020603050405020304" pitchFamily="18" charset="0"/>
                <a:cs typeface="Times New Roman" panose="02020603050405020304" pitchFamily="18" charset="0"/>
              </a:rPr>
              <a:t> probable sales price </a:t>
            </a:r>
            <a:r>
              <a:rPr lang="en-US" altLang="en-US" sz="2000" dirty="0">
                <a:latin typeface="Times New Roman" panose="02020603050405020304" pitchFamily="18" charset="0"/>
                <a:cs typeface="Times New Roman" panose="02020603050405020304" pitchFamily="18" charset="0"/>
              </a:rPr>
              <a:t>of a particular property </a:t>
            </a:r>
            <a:r>
              <a:rPr lang="en-US" altLang="en-US" sz="2000" i="1" dirty="0">
                <a:latin typeface="Times New Roman" panose="02020603050405020304" pitchFamily="18" charset="0"/>
                <a:cs typeface="Times New Roman" panose="02020603050405020304" pitchFamily="18" charset="0"/>
              </a:rPr>
              <a:t>by a licensed real estate broker</a:t>
            </a:r>
            <a:r>
              <a:rPr lang="en-US" altLang="en-US" sz="2000" dirty="0">
                <a:latin typeface="Times New Roman" panose="02020603050405020304" pitchFamily="18" charset="0"/>
                <a:cs typeface="Times New Roman" panose="02020603050405020304" pitchFamily="18" charset="0"/>
              </a:rPr>
              <a:t>.”</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Only active “non-provisional” broker licensees may perform CMA/BPO </a:t>
            </a:r>
            <a:r>
              <a:rPr lang="en-US" altLang="en-US" sz="2000" u="sng" dirty="0">
                <a:latin typeface="Times New Roman" panose="02020603050405020304" pitchFamily="18" charset="0"/>
                <a:cs typeface="Times New Roman" panose="02020603050405020304" pitchFamily="18" charset="0"/>
              </a:rPr>
              <a:t>for a fee.</a:t>
            </a:r>
          </a:p>
        </p:txBody>
      </p:sp>
      <p:sp>
        <p:nvSpPr>
          <p:cNvPr id="2" name="Slide Number Placeholder 1"/>
          <p:cNvSpPr>
            <a:spLocks noGrp="1"/>
          </p:cNvSpPr>
          <p:nvPr>
            <p:ph type="sldNum" sz="quarter" idx="12"/>
          </p:nvPr>
        </p:nvSpPr>
        <p:spPr/>
        <p:txBody>
          <a:bodyPr/>
          <a:lstStyle/>
          <a:p>
            <a:fld id="{97443E8F-7FBC-459D-9E8E-BF9B3CCBDFAB}" type="slidenum">
              <a:rPr lang="en-US" smtClean="0"/>
              <a:t>5</a:t>
            </a:fld>
            <a:endParaRPr lang="en-US"/>
          </a:p>
        </p:txBody>
      </p:sp>
    </p:spTree>
    <p:extLst>
      <p:ext uri="{BB962C8B-B14F-4D97-AF65-F5344CB8AC3E}">
        <p14:creationId xmlns:p14="http://schemas.microsoft.com/office/powerpoint/2010/main" val="55810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41514" y="1338981"/>
            <a:ext cx="8860972" cy="4585871"/>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lgn="ctr">
              <a:defRPr/>
            </a:pPr>
            <a:endParaRPr lang="en-US" altLang="en-US" sz="14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Basic Appraisal Concepts</a:t>
            </a:r>
          </a:p>
          <a:p>
            <a:pPr>
              <a:defRPr/>
            </a:pPr>
            <a:endParaRPr lang="en-US" altLang="en-US" sz="1400" b="1" dirty="0">
              <a:solidFill>
                <a:schemeClr val="accent3">
                  <a:lumMod val="50000"/>
                </a:schemeClr>
              </a:solidFill>
              <a:latin typeface="Arial" panose="020B0604020202020204" pitchFamily="34" charset="0"/>
              <a:cs typeface="Arial" panose="020B0604020202020204" pitchFamily="34" charset="0"/>
            </a:endParaRPr>
          </a:p>
          <a:p>
            <a:pPr>
              <a:lnSpc>
                <a:spcPct val="80000"/>
              </a:lnSpc>
              <a:defRPr/>
            </a:pPr>
            <a:r>
              <a:rPr lang="en-US" altLang="en-US" sz="2000" b="1" dirty="0">
                <a:solidFill>
                  <a:schemeClr val="accent6">
                    <a:lumMod val="50000"/>
                  </a:schemeClr>
                </a:solidFill>
                <a:latin typeface="Arial" panose="020B0604020202020204" pitchFamily="34" charset="0"/>
                <a:cs typeface="Arial" panose="020B0604020202020204" pitchFamily="34" charset="0"/>
              </a:rPr>
              <a:t>Valuation vs. Evaluation</a:t>
            </a:r>
          </a:p>
          <a:p>
            <a:pPr>
              <a:defRPr/>
            </a:pPr>
            <a:endParaRPr lang="en-US" altLang="en-US" sz="1400" b="1" dirty="0">
              <a:solidFill>
                <a:schemeClr val="accent6">
                  <a:lumMod val="50000"/>
                </a:schemeClr>
              </a:solidFill>
              <a:latin typeface="Arial" panose="020B0604020202020204" pitchFamily="34" charset="0"/>
              <a:cs typeface="Arial" panose="020B0604020202020204" pitchFamily="34" charset="0"/>
            </a:endParaRPr>
          </a:p>
          <a:p>
            <a:pPr marL="685800" lvl="1"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Valuation: </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estimating what the average buyer would pay for a property</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fair market value</a:t>
            </a:r>
          </a:p>
          <a:p>
            <a:pPr marL="685800" lvl="1"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Evaluation:</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economic feasibility of and land utilization for particular projects</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Economic feasibility is concerned with the workability of a project such as the development of a residential subdivision, office project, or shopping center.</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 land utilization study determines the best current use of a property.</a:t>
            </a:r>
          </a:p>
        </p:txBody>
      </p:sp>
      <p:sp>
        <p:nvSpPr>
          <p:cNvPr id="2" name="Slide Number Placeholder 1"/>
          <p:cNvSpPr>
            <a:spLocks noGrp="1"/>
          </p:cNvSpPr>
          <p:nvPr>
            <p:ph type="sldNum" sz="quarter" idx="12"/>
          </p:nvPr>
        </p:nvSpPr>
        <p:spPr/>
        <p:txBody>
          <a:bodyPr/>
          <a:lstStyle/>
          <a:p>
            <a:fld id="{97443E8F-7FBC-459D-9E8E-BF9B3CCBDFAB}" type="slidenum">
              <a:rPr lang="en-US" smtClean="0"/>
              <a:t>6</a:t>
            </a:fld>
            <a:endParaRPr lang="en-US"/>
          </a:p>
        </p:txBody>
      </p:sp>
    </p:spTree>
    <p:extLst>
      <p:ext uri="{BB962C8B-B14F-4D97-AF65-F5344CB8AC3E}">
        <p14:creationId xmlns:p14="http://schemas.microsoft.com/office/powerpoint/2010/main" val="169868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1514" y="1338981"/>
            <a:ext cx="8860972" cy="4216539"/>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defRPr/>
            </a:pPr>
            <a:endParaRPr lang="en-US" altLang="en-US" sz="12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Additional Concepts of Value</a:t>
            </a:r>
          </a:p>
          <a:p>
            <a:pPr marL="228600" indent="-228600">
              <a:defRPr/>
            </a:pPr>
            <a:endParaRPr lang="en-US" altLang="en-US" sz="1200" b="1" dirty="0">
              <a:solidFill>
                <a:schemeClr val="accent6">
                  <a:lumMod val="50000"/>
                </a:schemeClr>
              </a:solidFill>
              <a:latin typeface="Arial" panose="020B0604020202020204" pitchFamily="34" charset="0"/>
              <a:cs typeface="Arial" panose="020B0604020202020204" pitchFamily="34" charset="0"/>
            </a:endParaRPr>
          </a:p>
          <a:p>
            <a:pPr marL="342900" lvl="1"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Demand:</a:t>
            </a:r>
          </a:p>
          <a:p>
            <a:pPr marL="625475"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desire or need for property</a:t>
            </a:r>
          </a:p>
          <a:p>
            <a:pPr marL="625475"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coupled with the financial ability to satisfy that need</a:t>
            </a:r>
          </a:p>
          <a:p>
            <a:pPr marL="342900" lvl="1"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Utility:</a:t>
            </a:r>
          </a:p>
          <a:p>
            <a:pPr marL="6905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ability to satisfy a need</a:t>
            </a:r>
          </a:p>
          <a:p>
            <a:pPr marL="6905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must be possible to use or adapt the property for some legal purpose</a:t>
            </a:r>
          </a:p>
          <a:p>
            <a:pPr marL="342900" lvl="1"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Scarcity: </a:t>
            </a:r>
          </a:p>
          <a:p>
            <a:pPr marL="625475"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supply of real property in relation to the effective demand for the real property</a:t>
            </a:r>
          </a:p>
          <a:p>
            <a:pPr marL="625475"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abundant supply of property=lower value</a:t>
            </a:r>
          </a:p>
          <a:p>
            <a:pPr marL="625475"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limited supply of property = higher value</a:t>
            </a:r>
          </a:p>
        </p:txBody>
      </p:sp>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2" name="Slide Number Placeholder 1"/>
          <p:cNvSpPr>
            <a:spLocks noGrp="1"/>
          </p:cNvSpPr>
          <p:nvPr>
            <p:ph type="sldNum" sz="quarter" idx="12"/>
          </p:nvPr>
        </p:nvSpPr>
        <p:spPr/>
        <p:txBody>
          <a:bodyPr/>
          <a:lstStyle/>
          <a:p>
            <a:fld id="{97443E8F-7FBC-459D-9E8E-BF9B3CCBDFAB}" type="slidenum">
              <a:rPr lang="en-US" smtClean="0"/>
              <a:t>7</a:t>
            </a:fld>
            <a:endParaRPr lang="en-US"/>
          </a:p>
        </p:txBody>
      </p:sp>
    </p:spTree>
    <p:extLst>
      <p:ext uri="{BB962C8B-B14F-4D97-AF65-F5344CB8AC3E}">
        <p14:creationId xmlns:p14="http://schemas.microsoft.com/office/powerpoint/2010/main" val="4037612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FE1E577-3E15-48F7-8904-FEA6F392600E}"/>
              </a:ext>
            </a:extLst>
          </p:cNvPr>
          <p:cNvSpPr>
            <a:spLocks noGrp="1"/>
          </p:cNvSpPr>
          <p:nvPr>
            <p:ph idx="1"/>
          </p:nvPr>
        </p:nvSpPr>
        <p:spPr>
          <a:xfrm>
            <a:off x="331304" y="1366288"/>
            <a:ext cx="8587409" cy="4990063"/>
          </a:xfrm>
        </p:spPr>
        <p:txBody>
          <a:bodyPr>
            <a:normAutofit fontScale="70000" lnSpcReduction="20000"/>
          </a:bodyPr>
          <a:lstStyle/>
          <a:p>
            <a:pPr lvl="0" algn="ctr">
              <a:lnSpc>
                <a:spcPct val="100000"/>
              </a:lnSpc>
              <a:spcBef>
                <a:spcPts val="0"/>
              </a:spcBef>
              <a:buNone/>
              <a:defRPr/>
            </a:pPr>
            <a:r>
              <a:rPr lang="en-US" altLang="en-US" sz="3400" b="1" dirty="0">
                <a:solidFill>
                  <a:srgbClr val="70AD47">
                    <a:lumMod val="50000"/>
                  </a:srgbClr>
                </a:solidFill>
                <a:latin typeface="Arial" panose="020B0604020202020204" pitchFamily="34" charset="0"/>
                <a:cs typeface="Arial" panose="020B0604020202020204" pitchFamily="34" charset="0"/>
              </a:rPr>
              <a:t>Real Property Valuation</a:t>
            </a:r>
          </a:p>
          <a:p>
            <a:pPr lvl="0" algn="ctr">
              <a:lnSpc>
                <a:spcPct val="100000"/>
              </a:lnSpc>
              <a:spcBef>
                <a:spcPts val="0"/>
              </a:spcBef>
              <a:buNone/>
              <a:defRPr/>
            </a:pPr>
            <a:endParaRPr lang="en-US" altLang="en-US" sz="1600" b="1" dirty="0">
              <a:solidFill>
                <a:srgbClr val="70AD47">
                  <a:lumMod val="50000"/>
                </a:srgbClr>
              </a:solidFill>
              <a:latin typeface="Arial" panose="020B0604020202020204" pitchFamily="34" charset="0"/>
              <a:cs typeface="Arial" panose="020B0604020202020204" pitchFamily="34" charset="0"/>
            </a:endParaRPr>
          </a:p>
          <a:p>
            <a:pPr lvl="0">
              <a:lnSpc>
                <a:spcPct val="100000"/>
              </a:lnSpc>
              <a:spcBef>
                <a:spcPts val="0"/>
              </a:spcBef>
              <a:buNone/>
              <a:defRPr/>
            </a:pPr>
            <a:endParaRPr lang="en-US" altLang="en-US" sz="1200" b="1" dirty="0">
              <a:solidFill>
                <a:srgbClr val="70AD47">
                  <a:lumMod val="50000"/>
                </a:srgbClr>
              </a:solidFill>
              <a:latin typeface="Arial" panose="020B0604020202020204" pitchFamily="34" charset="0"/>
              <a:cs typeface="Arial" panose="020B0604020202020204" pitchFamily="34" charset="0"/>
            </a:endParaRPr>
          </a:p>
          <a:p>
            <a:pPr lvl="0">
              <a:lnSpc>
                <a:spcPct val="100000"/>
              </a:lnSpc>
              <a:spcBef>
                <a:spcPts val="0"/>
              </a:spcBef>
              <a:buNone/>
              <a:defRPr/>
            </a:pPr>
            <a:r>
              <a:rPr lang="en-US" altLang="en-US" sz="2900" b="1" dirty="0">
                <a:solidFill>
                  <a:srgbClr val="70AD47">
                    <a:lumMod val="50000"/>
                  </a:srgbClr>
                </a:solidFill>
                <a:latin typeface="Arial" panose="020B0604020202020204" pitchFamily="34" charset="0"/>
                <a:cs typeface="Arial" panose="020B0604020202020204" pitchFamily="34" charset="0"/>
              </a:rPr>
              <a:t>Additional Concepts of Value</a:t>
            </a:r>
          </a:p>
          <a:p>
            <a:pPr marL="342900" lvl="1" indent="-342900">
              <a:lnSpc>
                <a:spcPct val="120000"/>
              </a:lnSpc>
              <a:buFont typeface="Wingdings" panose="05000000000000000000" pitchFamily="2" charset="2"/>
              <a:buChar char="q"/>
              <a:defRPr/>
            </a:pPr>
            <a:endParaRPr lang="en-US" altLang="en-US" sz="2000" dirty="0">
              <a:latin typeface="Times New Roman" panose="02020603050405020304" pitchFamily="18" charset="0"/>
              <a:cs typeface="Times New Roman" panose="02020603050405020304" pitchFamily="18" charset="0"/>
            </a:endParaRPr>
          </a:p>
          <a:p>
            <a:pPr marL="342900" lvl="1" indent="-342900">
              <a:lnSpc>
                <a:spcPct val="120000"/>
              </a:lnSpc>
              <a:buFont typeface="Wingdings" panose="05000000000000000000" pitchFamily="2" charset="2"/>
              <a:buChar char="q"/>
              <a:defRPr/>
            </a:pPr>
            <a:r>
              <a:rPr lang="en-US" altLang="en-US" sz="2900" dirty="0">
                <a:latin typeface="Times New Roman" panose="02020603050405020304" pitchFamily="18" charset="0"/>
                <a:cs typeface="Times New Roman" panose="02020603050405020304" pitchFamily="18" charset="0"/>
              </a:rPr>
              <a:t>Transferability:</a:t>
            </a:r>
          </a:p>
          <a:p>
            <a:pPr marL="625475" lvl="2" indent="-342900">
              <a:lnSpc>
                <a:spcPct val="120000"/>
              </a:lnSpc>
              <a:defRPr/>
            </a:pPr>
            <a:r>
              <a:rPr lang="en-US" altLang="en-US" sz="2900" dirty="0">
                <a:latin typeface="Times New Roman" panose="02020603050405020304" pitchFamily="18" charset="0"/>
                <a:cs typeface="Times New Roman" panose="02020603050405020304" pitchFamily="18" charset="0"/>
              </a:rPr>
              <a:t>must be present for the property to have value</a:t>
            </a:r>
          </a:p>
          <a:p>
            <a:pPr marL="625475" lvl="2" indent="-342900">
              <a:lnSpc>
                <a:spcPct val="120000"/>
              </a:lnSpc>
              <a:defRPr/>
            </a:pPr>
            <a:r>
              <a:rPr lang="en-US" altLang="en-US" sz="2900" dirty="0">
                <a:latin typeface="Times New Roman" panose="02020603050405020304" pitchFamily="18" charset="0"/>
                <a:cs typeface="Times New Roman" panose="02020603050405020304" pitchFamily="18" charset="0"/>
              </a:rPr>
              <a:t>makes it possible for the owner to transfer the ownership interest to a prospective buyer</a:t>
            </a:r>
          </a:p>
          <a:p>
            <a:pPr marL="625475" lvl="2" indent="-342900">
              <a:lnSpc>
                <a:spcPct val="120000"/>
              </a:lnSpc>
              <a:defRPr/>
            </a:pPr>
            <a:endParaRPr lang="en-US" altLang="en-US" dirty="0">
              <a:latin typeface="Times New Roman" panose="02020603050405020304" pitchFamily="18" charset="0"/>
              <a:cs typeface="Times New Roman" panose="02020603050405020304" pitchFamily="18" charset="0"/>
            </a:endParaRPr>
          </a:p>
          <a:p>
            <a:pPr lvl="0">
              <a:lnSpc>
                <a:spcPct val="120000"/>
              </a:lnSpc>
              <a:spcBef>
                <a:spcPts val="0"/>
              </a:spcBef>
              <a:buNone/>
              <a:defRPr/>
            </a:pPr>
            <a:r>
              <a:rPr lang="en-US" altLang="en-US" sz="2900" b="1" dirty="0">
                <a:solidFill>
                  <a:srgbClr val="70AD47">
                    <a:lumMod val="50000"/>
                  </a:srgbClr>
                </a:solidFill>
                <a:latin typeface="Arial" panose="020B0604020202020204" pitchFamily="34" charset="0"/>
                <a:cs typeface="Arial" panose="020B0604020202020204" pitchFamily="34" charset="0"/>
              </a:rPr>
              <a:t>Forces and Factors Influencing Value</a:t>
            </a:r>
          </a:p>
          <a:p>
            <a:pPr lvl="0">
              <a:lnSpc>
                <a:spcPct val="120000"/>
              </a:lnSpc>
              <a:spcBef>
                <a:spcPts val="0"/>
              </a:spcBef>
              <a:buNone/>
              <a:defRPr/>
            </a:pPr>
            <a:endParaRPr lang="en-US" altLang="en-US" sz="2000" b="1" dirty="0">
              <a:solidFill>
                <a:srgbClr val="70AD47">
                  <a:lumMod val="50000"/>
                </a:srgbClr>
              </a:solidFill>
              <a:latin typeface="Arial" panose="020B0604020202020204" pitchFamily="34" charset="0"/>
              <a:cs typeface="Arial" panose="020B0604020202020204" pitchFamily="34" charset="0"/>
            </a:endParaRPr>
          </a:p>
          <a:p>
            <a:pPr marL="342900" lvl="0" indent="-342900">
              <a:lnSpc>
                <a:spcPct val="120000"/>
              </a:lnSpc>
              <a:spcBef>
                <a:spcPts val="0"/>
              </a:spcBef>
              <a:buFont typeface="Wingdings" panose="05000000000000000000" pitchFamily="2" charset="2"/>
              <a:buChar char="q"/>
              <a:defRPr/>
            </a:pPr>
            <a:r>
              <a:rPr lang="en-US" altLang="en-US" sz="2900" dirty="0">
                <a:solidFill>
                  <a:prstClr val="black"/>
                </a:solidFill>
                <a:latin typeface="Times New Roman" panose="02020603050405020304" pitchFamily="18" charset="0"/>
                <a:cs typeface="Times New Roman" panose="02020603050405020304" pitchFamily="18" charset="0"/>
              </a:rPr>
              <a:t>Social ideas:</a:t>
            </a:r>
          </a:p>
          <a:p>
            <a:pPr lvl="1" indent="-342900">
              <a:lnSpc>
                <a:spcPct val="120000"/>
              </a:lnSpc>
              <a:spcBef>
                <a:spcPts val="0"/>
              </a:spcBef>
              <a:defRPr/>
            </a:pPr>
            <a:r>
              <a:rPr lang="en-US" altLang="en-US" sz="2900" dirty="0">
                <a:solidFill>
                  <a:prstClr val="black"/>
                </a:solidFill>
                <a:latin typeface="Times New Roman" panose="02020603050405020304" pitchFamily="18" charset="0"/>
                <a:cs typeface="Times New Roman" panose="02020603050405020304" pitchFamily="18" charset="0"/>
              </a:rPr>
              <a:t>Public attitudes about education</a:t>
            </a:r>
          </a:p>
          <a:p>
            <a:pPr lvl="1" indent="-342900">
              <a:lnSpc>
                <a:spcPct val="120000"/>
              </a:lnSpc>
              <a:spcBef>
                <a:spcPts val="0"/>
              </a:spcBef>
              <a:defRPr/>
            </a:pPr>
            <a:r>
              <a:rPr lang="en-US" altLang="en-US" sz="2900" dirty="0">
                <a:solidFill>
                  <a:prstClr val="black"/>
                </a:solidFill>
                <a:latin typeface="Times New Roman" panose="02020603050405020304" pitchFamily="18" charset="0"/>
                <a:cs typeface="Times New Roman" panose="02020603050405020304" pitchFamily="18" charset="0"/>
              </a:rPr>
              <a:t>Cultural activities</a:t>
            </a:r>
          </a:p>
          <a:p>
            <a:pPr lvl="1" indent="-342900">
              <a:lnSpc>
                <a:spcPct val="120000"/>
              </a:lnSpc>
              <a:spcBef>
                <a:spcPts val="0"/>
              </a:spcBef>
              <a:defRPr/>
            </a:pPr>
            <a:r>
              <a:rPr lang="en-US" altLang="en-US" sz="2900" dirty="0">
                <a:solidFill>
                  <a:prstClr val="black"/>
                </a:solidFill>
                <a:latin typeface="Times New Roman" panose="02020603050405020304" pitchFamily="18" charset="0"/>
                <a:cs typeface="Times New Roman" panose="02020603050405020304" pitchFamily="18" charset="0"/>
              </a:rPr>
              <a:t>Recreation</a:t>
            </a:r>
          </a:p>
          <a:p>
            <a:pPr lvl="1" indent="-342900">
              <a:lnSpc>
                <a:spcPct val="120000"/>
              </a:lnSpc>
              <a:spcBef>
                <a:spcPts val="0"/>
              </a:spcBef>
              <a:defRPr/>
            </a:pPr>
            <a:r>
              <a:rPr lang="en-US" altLang="en-US" sz="2900" dirty="0">
                <a:solidFill>
                  <a:prstClr val="black"/>
                </a:solidFill>
                <a:latin typeface="Times New Roman" panose="02020603050405020304" pitchFamily="18" charset="0"/>
                <a:cs typeface="Times New Roman" panose="02020603050405020304" pitchFamily="18" charset="0"/>
              </a:rPr>
              <a:t>Demographics:</a:t>
            </a:r>
          </a:p>
          <a:p>
            <a:pPr marL="625475" lvl="2" indent="-342900">
              <a:defRPr/>
            </a:pPr>
            <a:endParaRPr lang="en-US" altLang="en-US" sz="2900" dirty="0">
              <a:latin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xmlns="" id="{A728B72D-51C1-4E00-A594-4BB7E777E23C}"/>
              </a:ext>
            </a:extLst>
          </p:cNvPr>
          <p:cNvSpPr>
            <a:spLocks noGrp="1"/>
          </p:cNvSpPr>
          <p:nvPr>
            <p:ph type="ftr" sz="quarter" idx="11"/>
          </p:nvPr>
        </p:nvSpPr>
        <p:spPr/>
        <p:txBody>
          <a:bodyPr/>
          <a:lstStyle/>
          <a:p>
            <a:r>
              <a:rPr lang="en-US" smtClean="0"/>
              <a:t>© OnCourse Learning</a:t>
            </a:r>
            <a:endParaRPr lang="en-US" dirty="0"/>
          </a:p>
        </p:txBody>
      </p:sp>
      <p:pic>
        <p:nvPicPr>
          <p:cNvPr id="5" name="Picture 6">
            <a:extLst>
              <a:ext uri="{FF2B5EF4-FFF2-40B4-BE49-F238E27FC236}">
                <a16:creationId xmlns:a16="http://schemas.microsoft.com/office/drawing/2014/main" xmlns="" id="{611905B6-D606-4EFD-A35F-CCB4FF1FB2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xmlns="" id="{D25CF0B1-14F8-49C4-AB84-8A4E2954CAE4}"/>
              </a:ext>
            </a:extLst>
          </p:cNvPr>
          <p:cNvSpPr/>
          <p:nvPr/>
        </p:nvSpPr>
        <p:spPr>
          <a:xfrm>
            <a:off x="4569911" y="147089"/>
            <a:ext cx="3384323" cy="923330"/>
          </a:xfrm>
          <a:prstGeom prst="rect">
            <a:avLst/>
          </a:prstGeom>
        </p:spPr>
        <p:txBody>
          <a:bodyPr wrap="none">
            <a:spAutoFit/>
          </a:bodyPr>
          <a:lstStyle/>
          <a:p>
            <a:pPr lvl="0" algn="ctr"/>
            <a:r>
              <a:rPr lang="en-US" sz="5400" b="1" spc="50" dirty="0">
                <a:ln w="0"/>
                <a:solidFill>
                  <a:srgbClr val="E7E6E6"/>
                </a:solidFill>
                <a:effectLst>
                  <a:innerShdw blurRad="63500" dist="50800" dir="13500000">
                    <a:srgbClr val="000000">
                      <a:alpha val="50000"/>
                    </a:srgbClr>
                  </a:innerShdw>
                </a:effectLst>
              </a:rPr>
              <a:t>Chapter 13</a:t>
            </a:r>
          </a:p>
        </p:txBody>
      </p:sp>
      <p:sp>
        <p:nvSpPr>
          <p:cNvPr id="2" name="Slide Number Placeholder 1"/>
          <p:cNvSpPr>
            <a:spLocks noGrp="1"/>
          </p:cNvSpPr>
          <p:nvPr>
            <p:ph type="sldNum" sz="quarter" idx="12"/>
          </p:nvPr>
        </p:nvSpPr>
        <p:spPr/>
        <p:txBody>
          <a:bodyPr/>
          <a:lstStyle/>
          <a:p>
            <a:fld id="{97443E8F-7FBC-459D-9E8E-BF9B3CCBDFAB}" type="slidenum">
              <a:rPr lang="en-US" smtClean="0"/>
              <a:t>8</a:t>
            </a:fld>
            <a:endParaRPr lang="en-US"/>
          </a:p>
        </p:txBody>
      </p:sp>
    </p:spTree>
    <p:extLst>
      <p:ext uri="{BB962C8B-B14F-4D97-AF65-F5344CB8AC3E}">
        <p14:creationId xmlns:p14="http://schemas.microsoft.com/office/powerpoint/2010/main" val="4582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 t="51662" r="2042" b="28466"/>
          <a:stretch/>
        </p:blipFill>
        <p:spPr bwMode="auto">
          <a:xfrm>
            <a:off x="-1045" y="-846"/>
            <a:ext cx="9141913"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4839270" y="104392"/>
            <a:ext cx="3384324"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Chapter 13</a:t>
            </a:r>
            <a:endParaRPr lang="en-US" sz="5400" b="1" cap="none"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a:off x="130628" y="1230124"/>
            <a:ext cx="8860972" cy="5139869"/>
          </a:xfrm>
          <a:prstGeom prst="rect">
            <a:avLst/>
          </a:prstGeom>
        </p:spPr>
        <p:txBody>
          <a:bodyPr wrap="square">
            <a:spAutoFit/>
          </a:bodyPr>
          <a:lstStyle/>
          <a:p>
            <a:pPr marL="228600" indent="-228600" algn="ctr">
              <a:defRPr/>
            </a:pPr>
            <a:r>
              <a:rPr lang="en-US" altLang="en-US" sz="2400" b="1" dirty="0">
                <a:solidFill>
                  <a:schemeClr val="accent6">
                    <a:lumMod val="50000"/>
                  </a:schemeClr>
                </a:solidFill>
                <a:latin typeface="Arial" panose="020B0604020202020204" pitchFamily="34" charset="0"/>
                <a:cs typeface="Arial" panose="020B0604020202020204" pitchFamily="34" charset="0"/>
              </a:rPr>
              <a:t>Real Property Valuation</a:t>
            </a:r>
          </a:p>
          <a:p>
            <a:pPr marL="228600" indent="-228600">
              <a:defRPr/>
            </a:pPr>
            <a:endParaRPr lang="en-US" altLang="en-US" sz="1400" b="1" dirty="0">
              <a:solidFill>
                <a:schemeClr val="accent6">
                  <a:lumMod val="50000"/>
                </a:schemeClr>
              </a:solidFill>
              <a:latin typeface="Arial" panose="020B0604020202020204" pitchFamily="34" charset="0"/>
              <a:cs typeface="Arial" panose="020B0604020202020204" pitchFamily="34" charset="0"/>
            </a:endParaRPr>
          </a:p>
          <a:p>
            <a:pPr marL="228600" indent="-228600">
              <a:defRPr/>
            </a:pPr>
            <a:r>
              <a:rPr lang="en-US" altLang="en-US" sz="2000" b="1" dirty="0">
                <a:solidFill>
                  <a:schemeClr val="accent6">
                    <a:lumMod val="50000"/>
                  </a:schemeClr>
                </a:solidFill>
                <a:latin typeface="Arial" panose="020B0604020202020204" pitchFamily="34" charset="0"/>
                <a:cs typeface="Arial" panose="020B0604020202020204" pitchFamily="34" charset="0"/>
              </a:rPr>
              <a:t>Forces and Factors Influencing Value</a:t>
            </a:r>
          </a:p>
          <a:p>
            <a:pPr marL="228600" indent="-228600">
              <a:defRPr/>
            </a:pPr>
            <a:endParaRPr lang="en-US" altLang="en-US" sz="1400" b="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Economic forces:</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Employment and income levels</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Availability of consumer credit</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Interest rates and price levels</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Amount of real property taxes</a:t>
            </a:r>
          </a:p>
          <a:p>
            <a:pPr marL="342900" lvl="0" indent="-342900">
              <a:buFont typeface="Wingdings" panose="05000000000000000000" pitchFamily="2" charset="2"/>
              <a:buChar char="q"/>
              <a:defRPr/>
            </a:pPr>
            <a:r>
              <a:rPr lang="en-US" altLang="en-US" sz="2000" dirty="0">
                <a:solidFill>
                  <a:prstClr val="black"/>
                </a:solidFill>
                <a:latin typeface="Times New Roman" panose="02020603050405020304" pitchFamily="18" charset="0"/>
                <a:cs typeface="Times New Roman" panose="02020603050405020304" pitchFamily="18" charset="0"/>
              </a:rPr>
              <a:t>Government activities:</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Zoning and building codes</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Fire regulations, city and county planning</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Regulations designed to promote or deter economic development</a:t>
            </a:r>
          </a:p>
          <a:p>
            <a:pPr marL="342900" lvl="0" indent="-342900">
              <a:buFont typeface="Wingdings" panose="05000000000000000000" pitchFamily="2" charset="2"/>
              <a:buChar char="q"/>
              <a:defRPr/>
            </a:pPr>
            <a:r>
              <a:rPr lang="en-US" altLang="en-US" sz="2000" dirty="0">
                <a:solidFill>
                  <a:prstClr val="black"/>
                </a:solidFill>
                <a:latin typeface="Times New Roman" panose="02020603050405020304" pitchFamily="18" charset="0"/>
                <a:cs typeface="Times New Roman" panose="02020603050405020304" pitchFamily="18" charset="0"/>
              </a:rPr>
              <a:t>Physical forces:</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Natural forces, size, shape, soil conditions, mineral resources, climate</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Location, public transportation, access, proximity to streets and highways</a:t>
            </a:r>
          </a:p>
          <a:p>
            <a:pPr marL="685800" lvl="1" indent="-342900">
              <a:lnSpc>
                <a:spcPct val="80000"/>
              </a:lnSpc>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6117" y="2322814"/>
            <a:ext cx="2949829" cy="2212372"/>
          </a:xfrm>
          <a:prstGeom prst="rect">
            <a:avLst/>
          </a:prstGeom>
        </p:spPr>
      </p:pic>
      <p:sp>
        <p:nvSpPr>
          <p:cNvPr id="3" name="Slide Number Placeholder 2"/>
          <p:cNvSpPr>
            <a:spLocks noGrp="1"/>
          </p:cNvSpPr>
          <p:nvPr>
            <p:ph type="sldNum" sz="quarter" idx="12"/>
          </p:nvPr>
        </p:nvSpPr>
        <p:spPr/>
        <p:txBody>
          <a:bodyPr/>
          <a:lstStyle/>
          <a:p>
            <a:fld id="{97443E8F-7FBC-459D-9E8E-BF9B3CCBDFAB}" type="slidenum">
              <a:rPr lang="en-US" smtClean="0"/>
              <a:t>9</a:t>
            </a:fld>
            <a:endParaRPr lang="en-US"/>
          </a:p>
        </p:txBody>
      </p:sp>
    </p:spTree>
    <p:extLst>
      <p:ext uri="{BB962C8B-B14F-4D97-AF65-F5344CB8AC3E}">
        <p14:creationId xmlns:p14="http://schemas.microsoft.com/office/powerpoint/2010/main" val="28972598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2472</Words>
  <Application>Microsoft Office PowerPoint</Application>
  <PresentationFormat>On-screen Show (4:3)</PresentationFormat>
  <Paragraphs>486</Paragraphs>
  <Slides>32</Slides>
  <Notes>26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Mangum</dc:creator>
  <cp:lastModifiedBy>Elizabeth King</cp:lastModifiedBy>
  <cp:revision>54</cp:revision>
  <dcterms:created xsi:type="dcterms:W3CDTF">2013-11-15T00:02:05Z</dcterms:created>
  <dcterms:modified xsi:type="dcterms:W3CDTF">2019-04-19T18:11:35Z</dcterms:modified>
</cp:coreProperties>
</file>