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9" r:id="rId4"/>
    <p:sldId id="260" r:id="rId5"/>
    <p:sldId id="264" r:id="rId6"/>
    <p:sldId id="261" r:id="rId7"/>
    <p:sldId id="27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61C4-7D87-403A-A586-0A9AAF803AB8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FDA4-30CC-4647-8AAD-C019A956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AB7E43-7BDF-4A1C-8232-516A9247B3C8}"/>
              </a:ext>
            </a:extLst>
          </p:cNvPr>
          <p:cNvSpPr/>
          <p:nvPr userDrawn="1"/>
        </p:nvSpPr>
        <p:spPr>
          <a:xfrm>
            <a:off x="4419600" y="290810"/>
            <a:ext cx="3688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Chapter 19 </a:t>
            </a:r>
          </a:p>
        </p:txBody>
      </p:sp>
    </p:spTree>
    <p:extLst>
      <p:ext uri="{BB962C8B-B14F-4D97-AF65-F5344CB8AC3E}">
        <p14:creationId xmlns:p14="http://schemas.microsoft.com/office/powerpoint/2010/main" val="188559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9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C987105-4BC4-4318-9D84-29A014B660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1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87105-4BC4-4318-9D84-29A014B6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Basic Construction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D644A3-3DE6-4871-92B7-867B5B7CC2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40520" r="5000" b="38110"/>
          <a:stretch/>
        </p:blipFill>
        <p:spPr bwMode="auto">
          <a:xfrm>
            <a:off x="0" y="0"/>
            <a:ext cx="9144000" cy="1337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75B586-3EB3-4EAC-9B88-3E3B0D65D03B}"/>
              </a:ext>
            </a:extLst>
          </p:cNvPr>
          <p:cNvSpPr/>
          <p:nvPr userDrawn="1"/>
        </p:nvSpPr>
        <p:spPr>
          <a:xfrm>
            <a:off x="4343400" y="207308"/>
            <a:ext cx="3688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Chapter 19 </a:t>
            </a:r>
          </a:p>
        </p:txBody>
      </p:sp>
    </p:spTree>
    <p:extLst>
      <p:ext uri="{BB962C8B-B14F-4D97-AF65-F5344CB8AC3E}">
        <p14:creationId xmlns:p14="http://schemas.microsoft.com/office/powerpoint/2010/main" val="132449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1066A-8E9F-46BE-A178-FEF489897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Windows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Types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Sliding (double hung)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type in residential construction.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Swinging (Casement)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space (swing inward or outward)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insulate well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Fixed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picture, bay, 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76846C-D7C7-445D-B69D-7E2BD3CC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D5C4C-C9A3-4E80-8056-D06469BA7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429000"/>
            <a:ext cx="3543300" cy="2476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7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85334-EEC1-4029-A9DB-D681890F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Doors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or composite material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Exterior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insulation desired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or steel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insulating core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600" dirty="0"/>
          </a:p>
          <a:p>
            <a:pPr algn="l"/>
            <a:r>
              <a:rPr lang="en-US" sz="2000" dirty="0"/>
              <a:t>Roofing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materials are used in North Carolina?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7BD0B0-A889-4D4A-8720-48452557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28047-773F-4543-A814-984A77B5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6138"/>
          </a:xfrm>
        </p:spPr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Insulation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purpose: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 flow of heat from one area to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heating loss in winter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against heat load in summer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on c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eiling, walls and floor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Carolina Uniform Residential Building Code requirements for R-value: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Walls- R-13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Ceilings- R-30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Floors- R-19</a:t>
            </a:r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514536-611F-4E41-B70F-56714BC3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B86D637-A2A9-47C9-A8DF-04CBBCE2F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Moisture Control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 barrier should be installed on inside wall side of insulation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Heating/Air Conditioning Systems </a:t>
            </a:r>
            <a:r>
              <a:rPr lang="en-US" sz="1800" dirty="0">
                <a:cs typeface="Times New Roman" panose="02020603050405020304" pitchFamily="18" charset="0"/>
              </a:rPr>
              <a:t>(HVAC- Heating, Ventilation, Air Conditioning)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unit- only efficient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Gas- forced air or electric furnace?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pump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operating costs vary.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 must correctly identify type of HVAC system when listing or selling property.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970EAA-8AA9-47B3-B433-EE2686F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7461AB7-44D3-44DC-9AC7-66DE9D3E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5326"/>
            <a:ext cx="8229600" cy="3352800"/>
          </a:xfrm>
        </p:spPr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Solar Heat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or Active?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only 50-60% of heat needed for home.</a:t>
            </a:r>
            <a:endPara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Electrical Systems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voltage of wiring, dedicated breakers and smoke detectors.</a:t>
            </a:r>
            <a:endPara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7C1546-2093-4972-B0EF-7AB91180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095246-6F0A-44BA-AFC4-FCC5F6AB2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3333750" cy="258127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CE0CBF-7BE8-402A-808C-0D4F8F88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48D3A0-B2C8-44BC-BB81-EE34A78425E3}"/>
              </a:ext>
            </a:extLst>
          </p:cNvPr>
          <p:cNvSpPr/>
          <p:nvPr/>
        </p:nvSpPr>
        <p:spPr>
          <a:xfrm>
            <a:off x="505558" y="236220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  <a:cs typeface="Times New Roman" panose="02020603050405020304" pitchFamily="18" charset="0"/>
              </a:rPr>
              <a:t>Plumbing Systems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Adequacy and quality are important.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shut off valves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venting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and insulation of water heater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CC9CF8-A779-464E-B79F-268EF86232B3}"/>
              </a:ext>
            </a:extLst>
          </p:cNvPr>
          <p:cNvSpPr txBox="1"/>
          <p:nvPr/>
        </p:nvSpPr>
        <p:spPr>
          <a:xfrm>
            <a:off x="26670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>
                <a:solidFill>
                  <a:srgbClr val="9BBB59">
                    <a:lumMod val="50000"/>
                  </a:srgbClr>
                </a:solidFill>
                <a:cs typeface="Times New Roman" panose="02020603050405020304" pitchFamily="18" charset="0"/>
              </a:rPr>
              <a:t>Basic Construction</a:t>
            </a:r>
            <a:endParaRPr lang="en-US" sz="2400" b="1" dirty="0">
              <a:solidFill>
                <a:srgbClr val="9BBB59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40520" r="5000" b="38110"/>
          <a:stretch/>
        </p:blipFill>
        <p:spPr bwMode="auto">
          <a:xfrm>
            <a:off x="0" y="0"/>
            <a:ext cx="9144000" cy="1337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6942" y="207308"/>
            <a:ext cx="368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19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447799"/>
            <a:ext cx="872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Construction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426841"/>
            <a:ext cx="857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Governmental Regulation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North Carolina Residential Building Code</a:t>
            </a:r>
          </a:p>
          <a:p>
            <a:pPr marL="688975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Certificate of Occupancy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FHA/VA Minimum Standards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Contractor Licensing</a:t>
            </a:r>
          </a:p>
        </p:txBody>
      </p:sp>
      <p:pic>
        <p:nvPicPr>
          <p:cNvPr id="1026" name="Picture 2" descr="http://images.dexknows.com/cms/How_to_get_a_Residential_Building_Permit_943982_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56213"/>
            <a:ext cx="2857500" cy="186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805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40520" r="5000" b="38110"/>
          <a:stretch/>
        </p:blipFill>
        <p:spPr bwMode="auto">
          <a:xfrm>
            <a:off x="0" y="0"/>
            <a:ext cx="9144000" cy="1337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6942" y="207308"/>
            <a:ext cx="368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19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447799"/>
            <a:ext cx="87249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Construction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 the primary styles of residential architecture.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the major components of residential construction, including foundation systems, framing, walls, ceiling and roof, windows, insulation, interior finishes, and heating/cooling systems.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government regulation of residential construction.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36878"/>
            <a:ext cx="1676400" cy="251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34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40520" r="5000" b="38110"/>
          <a:stretch/>
        </p:blipFill>
        <p:spPr bwMode="auto">
          <a:xfrm>
            <a:off x="0" y="0"/>
            <a:ext cx="9144000" cy="1337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6942" y="207308"/>
            <a:ext cx="368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19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447799"/>
            <a:ext cx="8724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House Construction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Architectural Types and Styles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9349" r="21465" b="3907"/>
          <a:stretch/>
        </p:blipFill>
        <p:spPr bwMode="auto">
          <a:xfrm>
            <a:off x="3956647" y="2086304"/>
            <a:ext cx="4756172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8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6F5954-112C-4F0E-A946-CA18163D9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Basic Construction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Foundations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Footings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building block of home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foundation wall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base below frost line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 Walls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poured concrete, masonry or brick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structure built inside foundation walls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EBC3F2-07F3-4885-8615-CDD332D2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18B283-8978-47B7-B15D-5A3734A96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705450"/>
            <a:ext cx="3733800" cy="48334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866A0E-1C17-431C-9F07-18474916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49"/>
            <a:ext cx="2895600" cy="365125"/>
          </a:xfrm>
        </p:spPr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0CCF72-6B43-479C-84E9-BBA5FB542C73}"/>
              </a:ext>
            </a:extLst>
          </p:cNvPr>
          <p:cNvSpPr txBox="1"/>
          <p:nvPr/>
        </p:nvSpPr>
        <p:spPr>
          <a:xfrm>
            <a:off x="152400" y="1828800"/>
            <a:ext cx="2552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Basic Construction</a:t>
            </a:r>
          </a:p>
          <a:p>
            <a:pPr algn="ctr"/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Framing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C91FB-2753-490C-AEF1-910147CA2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Framing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Framing is the wooden skeleton of the home.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figure 19.2 and 19.3 in text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Flooring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Sill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Flashing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Girder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Sheathing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Joists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trusses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7FD8CA-0EC1-4279-A263-11320740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730D7D6-182B-4918-85F7-AED2D399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87" y="2034380"/>
            <a:ext cx="5018875" cy="37568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AE6D42-0203-4702-86E2-416793D6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059E6A-8550-494E-9E31-570AF2D4E39F}"/>
              </a:ext>
            </a:extLst>
          </p:cNvPr>
          <p:cNvSpPr txBox="1"/>
          <p:nvPr/>
        </p:nvSpPr>
        <p:spPr>
          <a:xfrm>
            <a:off x="1828800" y="1524000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Basic Construction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3DCDD0-D6CF-4223-8058-79505874E556}"/>
              </a:ext>
            </a:extLst>
          </p:cNvPr>
          <p:cNvSpPr txBox="1"/>
          <p:nvPr/>
        </p:nvSpPr>
        <p:spPr>
          <a:xfrm>
            <a:off x="304800" y="2034380"/>
            <a:ext cx="182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Framing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3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C48D3-82F4-4E10-A190-B2A10FBB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Construction</a:t>
            </a:r>
          </a:p>
          <a:p>
            <a:pPr algn="l"/>
            <a:r>
              <a:rPr lang="en-US" sz="2000" dirty="0"/>
              <a:t>Walls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Studs- Vertical framing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by 4’s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by 6’s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cs typeface="Arial" panose="020B0604020202020204" pitchFamily="34" charset="0"/>
              </a:rPr>
              <a:t>Ceiling Framing and Roof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ridge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soffit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frieze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eaves</a:t>
            </a:r>
          </a:p>
          <a:p>
            <a:pPr algn="l"/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2372D1-4D1C-4C66-A0AE-1E1CD57D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7E7F3F-788A-45EC-963F-5DF46F38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362200"/>
            <a:ext cx="5229225" cy="35909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7B66C-D5FD-4DD8-80DA-046EB33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Basic Construction</a:t>
            </a:r>
          </a:p>
          <a:p>
            <a:pPr algn="l"/>
            <a:r>
              <a:rPr lang="en-US" sz="2000" dirty="0"/>
              <a:t>Exterior Walls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R-Factor- resistance to heat transfer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sheathing- strengthens walls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plywood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board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iding- prevents water damage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Aluminum,	manufactured hardboard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Vinyl, stucco, cement board	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Brick, wood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weepholes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CC1635-9CF8-4DD8-A8CE-7FB312BE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105-4BC4-4318-9D84-29A014B66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7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488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OfficeDepot (789999)</dc:creator>
  <cp:lastModifiedBy>Elizabeth King</cp:lastModifiedBy>
  <cp:revision>43</cp:revision>
  <dcterms:created xsi:type="dcterms:W3CDTF">2013-10-25T22:59:35Z</dcterms:created>
  <dcterms:modified xsi:type="dcterms:W3CDTF">2019-04-19T18:30:16Z</dcterms:modified>
</cp:coreProperties>
</file>