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82" r:id="rId22"/>
    <p:sldId id="279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>
      <p:cViewPr>
        <p:scale>
          <a:sx n="70" d="100"/>
          <a:sy n="70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38CA-4963-427F-BB72-CFE22763F15F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BD9BA-CDA2-4F83-95BD-5F6E7F505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6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BF43-B573-4057-98AD-29602BB937C0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9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A9C4-C285-4FB8-B759-9E1300E834AD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2BBB-C5AF-413E-967E-4A2CB82FEAB2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0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C7C0-D471-4BBE-AF94-B2C35A7FAB36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FEE2-037B-430E-A98E-FC24DA4E1A48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79F0-D5A4-4CC0-9183-EBDC71EBE14E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C6AC3-6C73-4433-B0C2-FF1CA6E49832}" type="datetime1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4A720-DCA6-4BDE-BF35-A576286FF1C9}" type="datetime1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88A1-5F67-4A3F-9011-91401AF90259}" type="datetime1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9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4E1FE-FF84-4F16-BBD1-4E2F386C6B9C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4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506F-C9C0-470C-986C-4365FD9196B9}" type="datetime1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OnCourse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E9FC-F877-4C79-9B65-BFD20A1193A6}" type="datetime1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OnCourse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5E7AE-F10F-41D0-B10A-60ACE9C7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9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609600" y="6446837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OnCourse Learning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"/>
            <a:ext cx="5188167" cy="6705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8054-BA7E-485D-A931-9CACB0E06F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2671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Urban and Regional Planning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Urban and Regional Planning (Long Range Planning)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takes into account wide areas or multi-county regions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uses zoning as a local method to implement the overall plan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223770"/>
            <a:ext cx="28575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Subdivision Regulations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state empowers local governments, cities, and counties to regulate the creation of subdivisions within their particular jurisdictions.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Purpose of subdivision regulations:</a:t>
            </a:r>
          </a:p>
          <a:p>
            <a:pPr marL="1262063" lvl="2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to protect purchasers of property within the subdivisions </a:t>
            </a:r>
          </a:p>
          <a:p>
            <a:pPr marL="1262063" lvl="2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to protect the taxpayers in the city or county from significantly increased tax burdens </a:t>
            </a:r>
          </a:p>
          <a:p>
            <a:pPr marL="1262063" lvl="2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to determine demand for services generated by a new subdivision which potentially could increase taxes</a:t>
            </a:r>
          </a:p>
          <a:p>
            <a:pPr marL="6858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7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Subdivision Regulations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96875" lvl="1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Subdivision ordinances typically address the following requirements:</a:t>
            </a:r>
          </a:p>
          <a:p>
            <a:pPr marL="1262063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Streets must be a specified width, be curbed, have storm drains, and not exceed certain grades.</a:t>
            </a:r>
          </a:p>
          <a:p>
            <a:pPr marL="1262063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Lots may not be smaller than a specified size.</a:t>
            </a:r>
          </a:p>
          <a:p>
            <a:pPr marL="1262063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Homes must follow the stipulations for single family or multi-family dwellings. </a:t>
            </a:r>
          </a:p>
          <a:p>
            <a:pPr marL="1262063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Utilities, including water, sewer, electric, and telephone, must be available to each lot.</a:t>
            </a:r>
          </a:p>
          <a:p>
            <a:pPr marL="1262063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All houses must abide by the setback minimum standards.</a:t>
            </a:r>
          </a:p>
          <a:p>
            <a:pPr marL="1262063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Adequate area drainage must provide for runoff of rainfall to avoid damage to adjacent properties.</a:t>
            </a:r>
          </a:p>
          <a:p>
            <a:pPr marL="6858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Subdivision Regulations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Development: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Developers must obtain the approval of the appropriate officials.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Developers must record the final subdivision plat on the public record </a:t>
            </a:r>
          </a:p>
          <a:p>
            <a:pPr marL="342900" lvl="1"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     before development can begin.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Lots cannot be placed under contract until after preliminary approval.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444892"/>
            <a:ext cx="2836868" cy="1889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1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9645" y="1524000"/>
            <a:ext cx="8153400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Subdivision Regulations 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8975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Lots may be placed under contract between preliminary and final approval subject to the following:</a:t>
            </a:r>
          </a:p>
          <a:p>
            <a:pPr marL="1027113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copy of preliminary map must be attached. </a:t>
            </a:r>
          </a:p>
          <a:p>
            <a:pPr marL="1027113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notify buyer or lessee of the following (in conspicuous manner):</a:t>
            </a:r>
          </a:p>
          <a:p>
            <a:pPr marL="1484313" lvl="3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final plat is not yet recorded.</a:t>
            </a:r>
          </a:p>
          <a:p>
            <a:pPr marL="1484313" lvl="3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 obligation by any government body exists as to final plat approval.</a:t>
            </a:r>
          </a:p>
          <a:p>
            <a:pPr marL="1027113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final recorded plat may differ from preliminary plat.</a:t>
            </a:r>
          </a:p>
          <a:p>
            <a:pPr marL="1027113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buyer or lessee has right to terminate contract without penalty if there is a material difference between the preliminary and final recorded plats.</a:t>
            </a:r>
          </a:p>
          <a:p>
            <a:pPr marL="6858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1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Subdivision Regulations  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buyer or lessee has at least </a:t>
            </a:r>
            <a:r>
              <a:rPr lang="en-US" altLang="en-US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5 DAYS</a:t>
            </a: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to close after receiving from the seller or lessor a copy of a final recorded plat provided the preliminary and final plats have no material difference.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 buyer has 15 days after receiving the final recorded plat to terminate the contract without penalty provided the preliminary and final plats have material differences.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685800" lvl="1" indent="-342900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48200"/>
            <a:ext cx="1905000" cy="1905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-39757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Building Codes: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protect the public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regulate such things as: </a:t>
            </a:r>
          </a:p>
          <a:p>
            <a:pPr marL="690563" lvl="2" indent="-34925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Materials used in construction</a:t>
            </a:r>
          </a:p>
          <a:p>
            <a:pPr marL="690563" lvl="2" indent="-34925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Electrical wiring</a:t>
            </a:r>
          </a:p>
          <a:p>
            <a:pPr marL="690563" lvl="2" indent="-34925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Fire and safety standards </a:t>
            </a:r>
          </a:p>
          <a:p>
            <a:pPr marL="690563" lvl="2" indent="-34925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Sanitary equipment facilities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Require a permit be obtained from the appropriate local government authority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construction or renovation of any property is begun.</a:t>
            </a:r>
          </a:p>
          <a:p>
            <a:pPr marL="685800" lvl="1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 Certificate of Occupancy (CO) is issued after final inspection.</a:t>
            </a:r>
          </a:p>
          <a:p>
            <a:pPr marL="685800" lvl="1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 permits the occupation of the structure by tenants or the owner.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9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310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Regulation of Special Land Types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Highway Access Controls </a:t>
            </a:r>
          </a:p>
          <a:p>
            <a:pPr marL="576263" lvl="1" indent="-233363"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Government is allowed to condemn certain areas of a property for connection to the highway.</a:t>
            </a:r>
          </a:p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Compensation must be given to the present owner.</a:t>
            </a:r>
          </a:p>
          <a:p>
            <a:pPr marL="342900" lvl="1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Any access restrictions must be disclosed to future grantees.</a:t>
            </a:r>
          </a:p>
          <a:p>
            <a:pPr marL="342900" lvl="1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50" y="4114800"/>
            <a:ext cx="2552700" cy="20612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-39757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Regulation of Special Land Types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Interstate Land Sales Full Disclosure Act</a:t>
            </a:r>
          </a:p>
          <a:p>
            <a:pPr marL="576263" lvl="1" indent="-233363">
              <a:lnSpc>
                <a:spcPct val="9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28575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purpose -prevent fraudulent marketing schemes when land is sold by misleading sales practices on a sight-unseen basis</a:t>
            </a:r>
          </a:p>
          <a:p>
            <a:pPr marL="628650" lvl="1" indent="-28575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Developer must file statement of record with HUD before offering unimproved lots in interstate commerce by telephone or mail.</a:t>
            </a:r>
          </a:p>
          <a:p>
            <a:pPr marL="628650" lvl="1" indent="-28575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before purchase contract is signed- Printed property report to each purchaser or lessee, which discloses specific information about the land</a:t>
            </a:r>
            <a:endParaRPr lang="en-US" altLang="en-US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9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-39757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Regulation of Special Land Types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Interstate Land Sales Full Disclosure Act</a:t>
            </a:r>
          </a:p>
          <a:p>
            <a:pPr marL="576263" lvl="1" indent="-233363">
              <a:lnSpc>
                <a:spcPct val="9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Exemptions from this act include:</a:t>
            </a:r>
          </a:p>
          <a:p>
            <a:pPr marL="1262063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subdivisions in which the lots are 5 acres or more.</a:t>
            </a:r>
          </a:p>
          <a:p>
            <a:pPr marL="1262063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subdivisions of fewer than 100 lots are exempt from registration.</a:t>
            </a:r>
          </a:p>
          <a:p>
            <a:pPr marL="1262063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subdivisions of fewer than 25 lots are exempt from registration and antifraud provisions.</a:t>
            </a:r>
          </a:p>
          <a:p>
            <a:pPr marL="1262063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lots offered exclusively to building contractors.</a:t>
            </a:r>
          </a:p>
          <a:p>
            <a:pPr marL="1262063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lots on which a building exists or where contract obliges the lot seller to construct a building within 2 years.</a:t>
            </a:r>
          </a:p>
          <a:p>
            <a:pPr marL="685800" lvl="1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Penalties for violations include a fine of up to $5,000 and up to 5 years in prison. Some violations are considered felonies.</a:t>
            </a:r>
          </a:p>
          <a:p>
            <a:pPr marL="342900" lvl="1" indent="-342900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2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766375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Land Use Controls</a:t>
            </a:r>
          </a:p>
          <a:p>
            <a:pPr marL="228600" indent="-228600" algn="ctr">
              <a:defRPr/>
            </a:pP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Learning Objectives</a:t>
            </a:r>
          </a:p>
          <a:p>
            <a:pPr marL="228600" indent="-228600"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Describe the general methods of creating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land</a:t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controls, including examples of public 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land</a:t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controls as well as private restrictions.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Describe zoning concepts, including terminology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authority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purposes, and procedures.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971800"/>
            <a:ext cx="1727644" cy="2590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5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503367"/>
            <a:ext cx="6977955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Private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Individual Deed Restrictions</a:t>
            </a:r>
          </a:p>
          <a:p>
            <a:pPr marL="576263" lvl="1" indent="-233363"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Individual deed restrictions exist in the form of covenants or in the form of conditions. </a:t>
            </a: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Covenant </a:t>
            </a:r>
          </a:p>
          <a:p>
            <a:pPr marL="11430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 promise in writing</a:t>
            </a:r>
          </a:p>
          <a:p>
            <a:pPr marL="11430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exists in a deed to benefit property that is sold or to benefit a property that is retained</a:t>
            </a:r>
          </a:p>
          <a:p>
            <a:pPr marL="11430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enforced by a suit for damages or by injunction</a:t>
            </a:r>
          </a:p>
          <a:p>
            <a:pPr marL="11430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These restrictions are covenants that run with the land, meaning that they move with the title in any conveyance.</a:t>
            </a:r>
          </a:p>
          <a:p>
            <a:pPr marL="1143000" lvl="2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-39757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99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65B32E-B9C6-4148-9221-C829DBA5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Private Land Use Controls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Individual Deed Restrictions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Conditions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restrictions that provide for a reversion of title if they are violated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If a condition is violated, ownership reverts to the grantor, his heirs, or assigns.</a:t>
            </a:r>
          </a:p>
          <a:p>
            <a:pPr marL="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420407-84A3-4422-B08B-BB7E94549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D2C195-78F4-4CAA-A9E3-5F452E4F3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19073"/>
            <a:ext cx="25146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39684CA9-A37D-4757-9DF4-E083CC9F4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-39756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C742CB-B42C-476D-9E6C-A38CFD9A8258}"/>
              </a:ext>
            </a:extLst>
          </p:cNvPr>
          <p:cNvSpPr/>
          <p:nvPr/>
        </p:nvSpPr>
        <p:spPr>
          <a:xfrm>
            <a:off x="4743727" y="308590"/>
            <a:ext cx="3026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89109"/>
            <a:ext cx="8153400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Private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576263" lvl="1" indent="-233363">
              <a:lnSpc>
                <a:spcPct val="9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Restrictive/Protective Covenants</a:t>
            </a:r>
          </a:p>
          <a:p>
            <a:pPr>
              <a:defRPr/>
            </a:pP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Restrictions are placed on the use of land by the developer of a residential subdivision.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covenants are promises on the part of the purchaser to limit their use of their property to comply with the requirements of the covenants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>
              <a:lnSpc>
                <a:spcPct val="80000"/>
              </a:lnSpc>
              <a:defRPr/>
            </a:pPr>
            <a:endParaRPr lang="en-US" altLang="en-US" sz="12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4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828800"/>
            <a:ext cx="815340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Private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Termination of Covenants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– terminated in the following ways: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expiration of the time period for which the covenants were created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unanimous vote of the property owners to terminate the covenants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changes in the character of the subdivision that make it unsatisfactory for the type of use specified by the covenants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failure to enforce restrictions on a timely basis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right to enforce particular restrictions may be lost by abandonment.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608987"/>
            <a:ext cx="8153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Private Land Use Controls</a:t>
            </a:r>
          </a:p>
          <a:p>
            <a:pPr marL="576263" lvl="1" indent="-233363">
              <a:lnSpc>
                <a:spcPct val="9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Enforcement of Covenants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Private land use controls are enforced by public law but not by public agencies.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Enforcement is accomplished by the action of a court, known as injunction.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North Carolina Planned Community Act- public act to enforce private land use controls by statute rather than civil action.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An individual property owner can enforce the restrictions.  It does not take a majority.</a:t>
            </a:r>
          </a:p>
          <a:p>
            <a:pPr marL="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57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52E56-D901-43C7-80F4-7DEAC331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C6869C-6225-4618-BE36-8F3BF677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of Real Estate Agents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Responsibilities Regarding Potential Land Use 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must recognize potential problems with and disclose appropriate information about: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hazards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Restrictive covenants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highway changes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 doubt, advise principal to check with legal counsel or appropriate government or private entity.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CAE5E0-9E55-4856-B259-07AA977D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7B577933-F4C0-4EEA-BD99-A928B5B3A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7AEFBD2-B657-4658-AAD4-BE775C8341E8}"/>
              </a:ext>
            </a:extLst>
          </p:cNvPr>
          <p:cNvSpPr/>
          <p:nvPr/>
        </p:nvSpPr>
        <p:spPr>
          <a:xfrm>
            <a:off x="4561199" y="245973"/>
            <a:ext cx="3098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  <a:p>
            <a:pPr algn="ctr"/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3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389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Historical Developments of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1848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Supreme Court recognized and upheld restrictive covenants regulating land use in residential subdivisions.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1926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Supreme Court upheld the validity of zoning ordinances, making public land use controls legally reliable.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1987 </a:t>
            </a:r>
          </a:p>
          <a:p>
            <a:pPr marL="8001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Zoning of land that prohibits all use, even temporarily, amounts to the “taking” of land and requires compensation of the owner.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-16565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674935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Importance to Real Estate Practitioners and Buyers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800" dirty="0">
              <a:solidFill>
                <a:schemeClr val="hlink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All land is subject to land use controls, both public and private.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agent has a duty to “discover and disclose” to the buyer any factors that may currently (or in the future) affect a given property.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Given the buyer’s intended use of the property, the agent must be aware of any land use controls that would limit that intended use.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21233"/>
            <a:ext cx="1551432" cy="23107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9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9645" y="1524000"/>
            <a:ext cx="8153400" cy="538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algn="ctr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Public Land Use Controls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Planning and Zoning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Enabling Legislation</a:t>
            </a:r>
          </a:p>
          <a:p>
            <a:pPr marL="6858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delegation of authority from the North Carolina General Assembly to the local municipalities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Zoning </a:t>
            </a:r>
          </a:p>
          <a:p>
            <a:pPr marL="6858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Implements or enforces city or county planning: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to provide for orderly growth of a community.</a:t>
            </a:r>
          </a:p>
          <a:p>
            <a:pPr marL="1257300" lvl="2" indent="-34290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to result in greatest social and economic benefit to the community.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Local Ordinances </a:t>
            </a:r>
          </a:p>
          <a:p>
            <a:pPr marL="6858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Local ordinances vary widely.</a:t>
            </a:r>
          </a:p>
          <a:p>
            <a:pPr marL="685800" lvl="1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Agents should be familiar with the local ordinances where they operate.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en-US" dirty="0"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defRPr/>
            </a:pPr>
            <a:endParaRPr lang="en-US" altLang="en-US" dirty="0"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defRPr/>
            </a:pPr>
            <a:endParaRPr lang="en-US" altLang="en-US" dirty="0">
              <a:latin typeface="Verdana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8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Planning and Zoning</a:t>
            </a:r>
          </a:p>
          <a:p>
            <a:pPr marL="228600" indent="-228600" algn="ctr">
              <a:defRPr/>
            </a:pPr>
            <a:endParaRPr lang="en-US" altLang="en-US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Zones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Zoning districts and codes can be confusing.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Keep a reliable reference source on: 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current zoning codes.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classification charts.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tables of permitted use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Common zones: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Residential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Multiple use or cluster zoning (provides for planned unit developments)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Commercial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Light manufacturing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Heavy industrial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525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Planning and Zoning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Terminology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Non-conforming use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 use preexisting before the ordinance came into effect; therefore, is allowed to continue.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Use cannot be changed or enlarged.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Illegal use: 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 use that is contrary to the existing ordinance at the time the use is instituted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never becomes legal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Zoning Amendments: 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an actual change in the zoning code itself</a:t>
            </a:r>
          </a:p>
          <a:p>
            <a:pPr marL="6858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sometimes difficult to persuade a city to change its zoning code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90000"/>
              </a:lnSpc>
              <a:defRPr/>
            </a:pPr>
            <a:endParaRPr lang="en-US" altLang="en-US" dirty="0">
              <a:latin typeface="Verdana" pitchFamily="34" charset="0"/>
            </a:endParaRPr>
          </a:p>
          <a:p>
            <a:pPr marL="228600" indent="-228600">
              <a:lnSpc>
                <a:spcPct val="90000"/>
              </a:lnSpc>
              <a:defRPr/>
            </a:pPr>
            <a:endParaRPr lang="en-US" altLang="en-US" dirty="0"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1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1673939"/>
            <a:ext cx="8153400" cy="44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 algn="ctr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Planning and Zoning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1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Terminology</a:t>
            </a:r>
          </a:p>
          <a:p>
            <a:pPr marL="342900" lvl="1">
              <a:lnSpc>
                <a:spcPct val="80000"/>
              </a:lnSpc>
              <a:defRPr/>
            </a:pP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Variance: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permitted exception from specific requirements of zoning ordinance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established by appeal of special hardship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process of obtaining variance may be difficult and unpredictable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Special use (exception):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use is already provided for in the code; therefore, is automatically approved.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Overlay districts: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zoning device that superimposes one zoning area over another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Example:  Superimposing flood or historic zones over parts or all of existing zones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9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4" t="44761" r="1704" b="34507"/>
          <a:stretch/>
        </p:blipFill>
        <p:spPr bwMode="auto">
          <a:xfrm>
            <a:off x="0" y="0"/>
            <a:ext cx="913565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6345" y="224135"/>
            <a:ext cx="3026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Chapter 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OnCourse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9645" y="1524000"/>
            <a:ext cx="8153400" cy="478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defRPr/>
            </a:pPr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Planning and Zoning</a:t>
            </a:r>
          </a:p>
          <a:p>
            <a:pPr marL="223838" indent="-223838">
              <a:lnSpc>
                <a:spcPct val="90000"/>
              </a:lnSpc>
              <a:defRPr/>
            </a:pPr>
            <a:endParaRPr lang="en-US" altLang="en-US" sz="1400" dirty="0">
              <a:solidFill>
                <a:schemeClr val="hlink"/>
              </a:solidFill>
              <a:latin typeface="Verdana" pitchFamily="34" charset="0"/>
            </a:endParaRPr>
          </a:p>
          <a:p>
            <a:pPr marL="223838" indent="-223838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Terminology</a:t>
            </a:r>
          </a:p>
          <a:p>
            <a:pPr marL="342900" lvl="1">
              <a:defRPr/>
            </a:pP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Historic preservation: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city zoning regulations to preserve the irreplaceable historic legacies of architecture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requires approval for any material modification of the exterior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Aesthetic zoning: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an area can be regulated for essentially aesthetic reasons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application of historic preservation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Spot zoning: 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rezoning of a single property</a:t>
            </a:r>
          </a:p>
          <a:p>
            <a:pPr marL="685800" lvl="1" indent="-342900">
              <a:buFont typeface="Arial" pitchFamily="34" charset="0"/>
              <a:buChar char="•"/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considered illegal in North Carolina unless a reasonable basis for it can be clearly demonstrated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altLang="en-US" dirty="0"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5E7AE-F10F-41D0-B10A-60ACE9C7C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1723</Words>
  <Application>Microsoft Office PowerPoint</Application>
  <PresentationFormat>On-screen Show (4:3)</PresentationFormat>
  <Paragraphs>312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OfficeDepot (789999)</dc:creator>
  <cp:lastModifiedBy>Elizabeth King</cp:lastModifiedBy>
  <cp:revision>37</cp:revision>
  <dcterms:created xsi:type="dcterms:W3CDTF">2013-10-25T18:49:22Z</dcterms:created>
  <dcterms:modified xsi:type="dcterms:W3CDTF">2019-04-19T17:57:14Z</dcterms:modified>
</cp:coreProperties>
</file>