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6" r:id="rId3"/>
    <p:sldId id="265" r:id="rId4"/>
    <p:sldId id="258" r:id="rId5"/>
    <p:sldId id="266" r:id="rId6"/>
    <p:sldId id="267" r:id="rId7"/>
    <p:sldId id="259" r:id="rId8"/>
    <p:sldId id="268" r:id="rId9"/>
    <p:sldId id="260" r:id="rId10"/>
    <p:sldId id="269" r:id="rId11"/>
    <p:sldId id="261" r:id="rId12"/>
    <p:sldId id="270" r:id="rId13"/>
    <p:sldId id="262" r:id="rId14"/>
    <p:sldId id="271" r:id="rId15"/>
    <p:sldId id="263" r:id="rId16"/>
    <p:sldId id="272"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p:cViewPr>
        <p:scale>
          <a:sx n="77" d="100"/>
          <a:sy n="77" d="100"/>
        </p:scale>
        <p:origin x="-11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5A1F6-42CF-4522-8054-18F5AA15F474}" type="datetimeFigureOut">
              <a:rPr lang="en-US" smtClean="0"/>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492C9-6568-4C19-9199-B08CBC994FC9}" type="slidenum">
              <a:rPr lang="en-US" smtClean="0"/>
              <a:t>‹#›</a:t>
            </a:fld>
            <a:endParaRPr lang="en-US"/>
          </a:p>
        </p:txBody>
      </p:sp>
    </p:spTree>
    <p:extLst>
      <p:ext uri="{BB962C8B-B14F-4D97-AF65-F5344CB8AC3E}">
        <p14:creationId xmlns:p14="http://schemas.microsoft.com/office/powerpoint/2010/main" val="4191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0B1624-0033-4754-BA99-34266AAEBCB0}"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108913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1D1A7-86CF-4AE2-B71E-BBD70DDD3F37}"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271068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FDAC-F6AE-4E52-8A96-BA39A7781886}"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134973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D25EC-D2BF-429B-A39F-D5A14A463831}"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78006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74557-4D4B-451D-A84C-4800F63A9246}"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126163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71034B-2583-4964-AB0D-8D547E49D978}"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265557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4C5DEB-292B-44C7-9813-40ECD046D124}" type="datetime1">
              <a:rPr lang="en-US" smtClean="0"/>
              <a:t>4/19/2019</a:t>
            </a:fld>
            <a:endParaRPr lang="en-US"/>
          </a:p>
        </p:txBody>
      </p:sp>
      <p:sp>
        <p:nvSpPr>
          <p:cNvPr id="8" name="Footer Placeholder 7"/>
          <p:cNvSpPr>
            <a:spLocks noGrp="1"/>
          </p:cNvSpPr>
          <p:nvPr>
            <p:ph type="ftr" sz="quarter" idx="11"/>
          </p:nvPr>
        </p:nvSpPr>
        <p:spPr/>
        <p:txBody>
          <a:bodyPr/>
          <a:lstStyle/>
          <a:p>
            <a:r>
              <a:rPr lang="en-US" smtClean="0"/>
              <a:t>© OnCourse Learning</a:t>
            </a:r>
            <a:endParaRPr lang="en-US"/>
          </a:p>
        </p:txBody>
      </p:sp>
      <p:sp>
        <p:nvSpPr>
          <p:cNvPr id="9" name="Slide Number Placeholder 8"/>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20326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3DD8B5-9CE2-45F5-B5C0-CCD0CFA1C916}" type="datetime1">
              <a:rPr lang="en-US" smtClean="0"/>
              <a:t>4/19/2019</a:t>
            </a:fld>
            <a:endParaRPr lang="en-US"/>
          </a:p>
        </p:txBody>
      </p:sp>
      <p:sp>
        <p:nvSpPr>
          <p:cNvPr id="4" name="Footer Placeholder 3"/>
          <p:cNvSpPr>
            <a:spLocks noGrp="1"/>
          </p:cNvSpPr>
          <p:nvPr>
            <p:ph type="ftr" sz="quarter" idx="11"/>
          </p:nvPr>
        </p:nvSpPr>
        <p:spPr/>
        <p:txBody>
          <a:bodyPr/>
          <a:lstStyle/>
          <a:p>
            <a:r>
              <a:rPr lang="en-US" smtClean="0"/>
              <a:t>© OnCourse Learning</a:t>
            </a:r>
            <a:endParaRPr lang="en-US"/>
          </a:p>
        </p:txBody>
      </p:sp>
      <p:sp>
        <p:nvSpPr>
          <p:cNvPr id="5" name="Slide Number Placeholder 4"/>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34966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9612C-2EAE-4AC6-821F-61259538388F}" type="datetime1">
              <a:rPr lang="en-US" smtClean="0"/>
              <a:t>4/19/2019</a:t>
            </a:fld>
            <a:endParaRPr lang="en-US"/>
          </a:p>
        </p:txBody>
      </p:sp>
      <p:sp>
        <p:nvSpPr>
          <p:cNvPr id="3" name="Footer Placeholder 2"/>
          <p:cNvSpPr>
            <a:spLocks noGrp="1"/>
          </p:cNvSpPr>
          <p:nvPr>
            <p:ph type="ftr" sz="quarter" idx="11"/>
          </p:nvPr>
        </p:nvSpPr>
        <p:spPr/>
        <p:txBody>
          <a:bodyPr/>
          <a:lstStyle/>
          <a:p>
            <a:r>
              <a:rPr lang="en-US" smtClean="0"/>
              <a:t>© OnCourse Learning</a:t>
            </a:r>
            <a:endParaRPr lang="en-US"/>
          </a:p>
        </p:txBody>
      </p:sp>
      <p:sp>
        <p:nvSpPr>
          <p:cNvPr id="4" name="Slide Number Placeholder 3"/>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19419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10A34C-3E55-45A0-9DA9-763646998196}"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35994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FD4EB1-282F-43AA-A9A9-908D206B9E3C}"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4A524112-D391-4D26-ACEF-B657F9D01A57}" type="slidenum">
              <a:rPr lang="en-US" smtClean="0"/>
              <a:t>‹#›</a:t>
            </a:fld>
            <a:endParaRPr lang="en-US"/>
          </a:p>
        </p:txBody>
      </p:sp>
    </p:spTree>
    <p:extLst>
      <p:ext uri="{BB962C8B-B14F-4D97-AF65-F5344CB8AC3E}">
        <p14:creationId xmlns:p14="http://schemas.microsoft.com/office/powerpoint/2010/main" val="97968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4CBDF-12B8-4C23-A5CE-17E3108320F5}" type="datetime1">
              <a:rPr lang="en-US" smtClean="0"/>
              <a:t>4/19/2019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OnCourse Learning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24112-D391-4D26-ACEF-B657F9D01A57}" type="slidenum">
              <a:rPr lang="en-US" smtClean="0"/>
              <a:t>‹#›</a:t>
            </a:fld>
            <a:endParaRPr lang="en-US"/>
          </a:p>
        </p:txBody>
      </p:sp>
    </p:spTree>
    <p:extLst>
      <p:ext uri="{BB962C8B-B14F-4D97-AF65-F5344CB8AC3E}">
        <p14:creationId xmlns:p14="http://schemas.microsoft.com/office/powerpoint/2010/main" val="1916401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46837"/>
            <a:ext cx="2895600" cy="365125"/>
          </a:xfrm>
        </p:spPr>
        <p:txBody>
          <a:bodyPr/>
          <a:lstStyle/>
          <a:p>
            <a:r>
              <a:rPr lang="en-US" smtClean="0">
                <a:solidFill>
                  <a:schemeClr val="bg1"/>
                </a:solidFill>
              </a:rPr>
              <a:t>© OnCourse Learning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76200"/>
            <a:ext cx="5188167" cy="6705600"/>
          </a:xfrm>
          <a:prstGeom prst="rect">
            <a:avLst/>
          </a:prstGeom>
          <a:ln w="25400">
            <a:solidFill>
              <a:schemeClr val="bg1"/>
            </a:solidFill>
          </a:ln>
        </p:spPr>
      </p:pic>
      <p:sp>
        <p:nvSpPr>
          <p:cNvPr id="7" name="Slide Number Placeholder 6"/>
          <p:cNvSpPr>
            <a:spLocks noGrp="1"/>
          </p:cNvSpPr>
          <p:nvPr>
            <p:ph type="sldNum" sz="quarter" idx="12"/>
          </p:nvPr>
        </p:nvSpPr>
        <p:spPr/>
        <p:txBody>
          <a:bodyPr/>
          <a:lstStyle/>
          <a:p>
            <a:fld id="{8C8A8054-BA7E-485D-A931-9CACB0E06F40}" type="slidenum">
              <a:rPr lang="en-US" smtClean="0"/>
              <a:t>1</a:t>
            </a:fld>
            <a:endParaRPr lang="en-US" dirty="0"/>
          </a:p>
        </p:txBody>
      </p:sp>
    </p:spTree>
    <p:extLst>
      <p:ext uri="{BB962C8B-B14F-4D97-AF65-F5344CB8AC3E}">
        <p14:creationId xmlns:p14="http://schemas.microsoft.com/office/powerpoint/2010/main" val="133510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CD1229-F69A-4314-A6DF-10B8EE83D7A8}"/>
              </a:ext>
            </a:extLst>
          </p:cNvPr>
          <p:cNvSpPr>
            <a:spLocks noGrp="1"/>
          </p:cNvSpPr>
          <p:nvPr>
            <p:ph idx="1"/>
          </p:nvPr>
        </p:nvSpPr>
        <p:spPr>
          <a:xfrm>
            <a:off x="457200" y="1965326"/>
            <a:ext cx="8229600" cy="3657600"/>
          </a:xfrm>
        </p:spPr>
        <p:txBody>
          <a:bodyPr>
            <a:normAutofit/>
          </a:bodyPr>
          <a:lstStyle/>
          <a:p>
            <a:pPr marL="0" indent="0" algn="ctr">
              <a:buNone/>
            </a:pPr>
            <a:r>
              <a:rPr lang="en-US" sz="2400" b="1" dirty="0">
                <a:solidFill>
                  <a:schemeClr val="accent3">
                    <a:lumMod val="50000"/>
                  </a:schemeClr>
                </a:solidFill>
                <a:latin typeface="Arial" pitchFamily="34" charset="0"/>
                <a:cs typeface="Arial" pitchFamily="34" charset="0"/>
              </a:rPr>
              <a:t>Environmental Issues in Real Estate</a:t>
            </a:r>
          </a:p>
          <a:p>
            <a:pPr marL="0" indent="0">
              <a:buNone/>
            </a:pPr>
            <a:endParaRPr lang="en-US" sz="1800" b="1" dirty="0">
              <a:solidFill>
                <a:schemeClr val="accent3">
                  <a:lumMod val="50000"/>
                </a:schemeClr>
              </a:solidFill>
              <a:latin typeface="Arial" pitchFamily="34" charset="0"/>
              <a:cs typeface="Arial" pitchFamily="34" charset="0"/>
            </a:endParaRPr>
          </a:p>
          <a:p>
            <a:pPr marL="0" indent="0">
              <a:buNone/>
            </a:pPr>
            <a:r>
              <a:rPr lang="en-US" sz="2000" b="1" dirty="0">
                <a:solidFill>
                  <a:schemeClr val="accent3">
                    <a:lumMod val="50000"/>
                  </a:schemeClr>
                </a:solidFill>
                <a:latin typeface="Arial" pitchFamily="34" charset="0"/>
                <a:cs typeface="Arial" pitchFamily="34" charset="0"/>
              </a:rPr>
              <a:t>Radon</a:t>
            </a:r>
            <a:endParaRPr lang="en-US" sz="2000" dirty="0">
              <a:solidFill>
                <a:schemeClr val="accent3">
                  <a:lumMod val="50000"/>
                </a:schemeClr>
              </a:solidFill>
              <a:latin typeface="Times New Roman" pitchFamily="18" charset="0"/>
              <a:cs typeface="Times New Roman"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Many builders today are installing radon mitigation systems in order to be proactive.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Brokers should determine whether any mitigation system was installed as a proactive measure or in an effort to reduce high levels of radon.</a:t>
            </a:r>
          </a:p>
          <a:p>
            <a:endParaRPr lang="en-US"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829F4969-AB04-4DDC-B123-EA114429F134}"/>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67A43A25-6A8B-4080-A2CC-3876171F4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69D6ABB0-39FF-40A2-9189-8664986D695C}"/>
              </a:ext>
            </a:extLst>
          </p:cNvPr>
          <p:cNvSpPr/>
          <p:nvPr/>
        </p:nvSpPr>
        <p:spPr>
          <a:xfrm>
            <a:off x="4448665" y="224135"/>
            <a:ext cx="3142270"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sp>
        <p:nvSpPr>
          <p:cNvPr id="2" name="Slide Number Placeholder 1"/>
          <p:cNvSpPr>
            <a:spLocks noGrp="1"/>
          </p:cNvSpPr>
          <p:nvPr>
            <p:ph type="sldNum" sz="quarter" idx="12"/>
          </p:nvPr>
        </p:nvSpPr>
        <p:spPr/>
        <p:txBody>
          <a:bodyPr/>
          <a:lstStyle/>
          <a:p>
            <a:fld id="{4A524112-D391-4D26-ACEF-B657F9D01A57}" type="slidenum">
              <a:rPr lang="en-US" smtClean="0"/>
              <a:t>10</a:t>
            </a:fld>
            <a:endParaRPr lang="en-US"/>
          </a:p>
        </p:txBody>
      </p:sp>
    </p:spTree>
    <p:extLst>
      <p:ext uri="{BB962C8B-B14F-4D97-AF65-F5344CB8AC3E}">
        <p14:creationId xmlns:p14="http://schemas.microsoft.com/office/powerpoint/2010/main" val="246446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81000" y="1400452"/>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Formaldehyde</a:t>
            </a:r>
            <a:endParaRPr lang="en-US" sz="2000" dirty="0">
              <a:solidFill>
                <a:schemeClr val="accent3">
                  <a:lumMod val="50000"/>
                </a:schemeClr>
              </a:solidFill>
              <a:latin typeface="Times New Roman" pitchFamily="18" charset="0"/>
              <a:cs typeface="Times New Roman" pitchFamily="18" charset="0"/>
            </a:endParaRPr>
          </a:p>
        </p:txBody>
      </p:sp>
      <p:sp>
        <p:nvSpPr>
          <p:cNvPr id="3" name="TextBox 2"/>
          <p:cNvSpPr txBox="1"/>
          <p:nvPr/>
        </p:nvSpPr>
        <p:spPr>
          <a:xfrm>
            <a:off x="457200" y="2506522"/>
            <a:ext cx="6096000" cy="3477875"/>
          </a:xfrm>
          <a:prstGeom prst="rect">
            <a:avLst/>
          </a:prstGeom>
          <a:noFill/>
        </p:spPr>
        <p:txBody>
          <a:bodyPr wrap="square" rtlCol="0">
            <a:spAutoFit/>
          </a:bodyPr>
          <a:lstStyle/>
          <a:p>
            <a:pPr marL="742950" indent="-342900">
              <a:buFont typeface="Wingdings" panose="05000000000000000000" pitchFamily="2" charset="2"/>
              <a:buChar char="q"/>
            </a:pPr>
            <a:r>
              <a:rPr lang="en-US" sz="2000" dirty="0">
                <a:latin typeface="Times New Roman" pitchFamily="18" charset="0"/>
                <a:cs typeface="Times New Roman" pitchFamily="18" charset="0"/>
              </a:rPr>
              <a:t>Formaldehyde is a colorless gas emitted by common construction materials and products within the home.</a:t>
            </a:r>
          </a:p>
          <a:p>
            <a:pPr marL="742950" indent="-342900">
              <a:buFont typeface="Wingdings" panose="05000000000000000000" pitchFamily="2" charset="2"/>
              <a:buChar char="q"/>
            </a:pPr>
            <a:endParaRPr lang="en-US" sz="2000" dirty="0">
              <a:latin typeface="Times New Roman" pitchFamily="18" charset="0"/>
              <a:cs typeface="Times New Roman" pitchFamily="18" charset="0"/>
            </a:endParaRPr>
          </a:p>
          <a:p>
            <a:pPr marL="1200150" lvl="1" indent="-342900">
              <a:buFont typeface="Arial" pitchFamily="34" charset="0"/>
              <a:buChar char="•"/>
            </a:pPr>
            <a:r>
              <a:rPr lang="en-US" sz="2000" dirty="0">
                <a:latin typeface="Times New Roman" pitchFamily="18" charset="0"/>
                <a:cs typeface="Times New Roman" pitchFamily="18" charset="0"/>
              </a:rPr>
              <a:t>can be found in drapery, linens, furniture</a:t>
            </a:r>
          </a:p>
          <a:p>
            <a:pPr marL="1200150" lvl="1" indent="-342900">
              <a:buFont typeface="Arial" pitchFamily="34" charset="0"/>
              <a:buChar char="•"/>
            </a:pPr>
            <a:endParaRPr lang="en-US" sz="2000" dirty="0">
              <a:latin typeface="Times New Roman" pitchFamily="18" charset="0"/>
              <a:cs typeface="Times New Roman" pitchFamily="18" charset="0"/>
            </a:endParaRPr>
          </a:p>
          <a:p>
            <a:pPr marL="1200150" lvl="1" indent="-342900">
              <a:buFont typeface="Arial" pitchFamily="34" charset="0"/>
              <a:buChar char="•"/>
            </a:pPr>
            <a:r>
              <a:rPr lang="en-US" sz="2000" dirty="0">
                <a:latin typeface="Times New Roman" pitchFamily="18" charset="0"/>
                <a:cs typeface="Times New Roman" pitchFamily="18" charset="0"/>
              </a:rPr>
              <a:t>health hazards could include skin rash, watery eyes</a:t>
            </a:r>
          </a:p>
          <a:p>
            <a:pPr marL="1200150" lvl="1" indent="-342900">
              <a:buFont typeface="Arial" pitchFamily="34" charset="0"/>
              <a:buChar char="•"/>
            </a:pPr>
            <a:endParaRPr lang="en-US" sz="2000" dirty="0">
              <a:latin typeface="Times New Roman" pitchFamily="18" charset="0"/>
              <a:cs typeface="Times New Roman" pitchFamily="18" charset="0"/>
            </a:endParaRPr>
          </a:p>
          <a:p>
            <a:pPr marL="1200150" lvl="1" indent="-342900">
              <a:buFont typeface="Arial" pitchFamily="34" charset="0"/>
              <a:buChar char="•"/>
            </a:pPr>
            <a:r>
              <a:rPr lang="en-US" sz="2000" dirty="0">
                <a:latin typeface="Times New Roman" pitchFamily="18" charset="0"/>
                <a:cs typeface="Times New Roman" pitchFamily="18" charset="0"/>
              </a:rPr>
              <a:t>could trigger asthma attacks</a:t>
            </a:r>
            <a:endParaRPr lang="en-US" sz="2400" dirty="0">
              <a:latin typeface="Times New Roman" pitchFamily="18" charset="0"/>
              <a:cs typeface="Times New Roman" pitchFamily="18" charset="0"/>
            </a:endParaRPr>
          </a:p>
          <a:p>
            <a:pPr marL="342900" indent="-342900">
              <a:buFont typeface="Wingdings" pitchFamily="2" charset="2"/>
              <a:buChar char="q"/>
            </a:pPr>
            <a:endParaRPr lang="en-US" sz="2000" dirty="0">
              <a:latin typeface="Times New Roman" pitchFamily="18" charset="0"/>
              <a:cs typeface="Times New Roman" pitchFamily="18" charset="0"/>
            </a:endParaRPr>
          </a:p>
        </p:txBody>
      </p:sp>
      <p:pic>
        <p:nvPicPr>
          <p:cNvPr id="3074" name="Picture 2" descr="http://www.eyehealthweb.com/wp-content/uploads/watery-ey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32" y="4380331"/>
            <a:ext cx="1796168" cy="1600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A524112-D391-4D26-ACEF-B657F9D01A57}" type="slidenum">
              <a:rPr lang="en-US" smtClean="0"/>
              <a:t>11</a:t>
            </a:fld>
            <a:endParaRPr lang="en-US"/>
          </a:p>
        </p:txBody>
      </p:sp>
    </p:spTree>
    <p:extLst>
      <p:ext uri="{BB962C8B-B14F-4D97-AF65-F5344CB8AC3E}">
        <p14:creationId xmlns:p14="http://schemas.microsoft.com/office/powerpoint/2010/main" val="225313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14AC6D-048A-4301-B567-B3089C0DDB60}"/>
              </a:ext>
            </a:extLst>
          </p:cNvPr>
          <p:cNvSpPr>
            <a:spLocks noGrp="1"/>
          </p:cNvSpPr>
          <p:nvPr>
            <p:ph idx="1"/>
          </p:nvPr>
        </p:nvSpPr>
        <p:spPr/>
        <p:txBody>
          <a:bodyPr/>
          <a:lstStyle/>
          <a:p>
            <a:pPr marL="0" indent="0" algn="ctr">
              <a:buNone/>
            </a:pPr>
            <a:r>
              <a:rPr lang="en-US" sz="2400" b="1" dirty="0">
                <a:solidFill>
                  <a:schemeClr val="accent3">
                    <a:lumMod val="50000"/>
                  </a:schemeClr>
                </a:solidFill>
                <a:latin typeface="Arial" pitchFamily="34" charset="0"/>
                <a:cs typeface="Arial" pitchFamily="34" charset="0"/>
              </a:rPr>
              <a:t>Environmental Issues in Real Estate</a:t>
            </a:r>
          </a:p>
          <a:p>
            <a:pPr marL="0" indent="0">
              <a:buNone/>
            </a:pPr>
            <a:endParaRPr lang="en-US" sz="2800" b="1" dirty="0">
              <a:solidFill>
                <a:schemeClr val="accent3">
                  <a:lumMod val="50000"/>
                </a:schemeClr>
              </a:solidFill>
              <a:latin typeface="Arial" pitchFamily="34" charset="0"/>
              <a:cs typeface="Arial" pitchFamily="34" charset="0"/>
            </a:endParaRPr>
          </a:p>
          <a:p>
            <a:pPr marL="0" indent="0">
              <a:buNone/>
            </a:pPr>
            <a:r>
              <a:rPr lang="en-US" sz="2000" b="1" dirty="0">
                <a:solidFill>
                  <a:schemeClr val="accent3">
                    <a:lumMod val="50000"/>
                  </a:schemeClr>
                </a:solidFill>
                <a:latin typeface="Arial" pitchFamily="34" charset="0"/>
                <a:cs typeface="Arial" pitchFamily="34" charset="0"/>
              </a:rPr>
              <a:t>Formaldehyde</a:t>
            </a:r>
            <a:endParaRPr lang="en-US" sz="2000" dirty="0">
              <a:solidFill>
                <a:schemeClr val="accent3">
                  <a:lumMod val="50000"/>
                </a:schemeClr>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remediation typically includes ventilation</a:t>
            </a:r>
          </a:p>
          <a:p>
            <a:r>
              <a:rPr lang="en-US" sz="2000" dirty="0">
                <a:latin typeface="Times New Roman" pitchFamily="18" charset="0"/>
                <a:cs typeface="Times New Roman" pitchFamily="18" charset="0"/>
              </a:rPr>
              <a:t>effects normally dissipate over time</a:t>
            </a:r>
          </a:p>
          <a:p>
            <a:r>
              <a:rPr lang="en-US" sz="2000" dirty="0">
                <a:latin typeface="Times New Roman" pitchFamily="18" charset="0"/>
                <a:cs typeface="Times New Roman" pitchFamily="18" charset="0"/>
              </a:rPr>
              <a:t>If effects are from building materials (paneling, plywood…) removal might be necessary and are likely to be disruptive to homeowner. </a:t>
            </a:r>
            <a:endParaRPr lang="en-US" sz="2000" dirty="0"/>
          </a:p>
        </p:txBody>
      </p:sp>
      <p:sp>
        <p:nvSpPr>
          <p:cNvPr id="4" name="Footer Placeholder 3">
            <a:extLst>
              <a:ext uri="{FF2B5EF4-FFF2-40B4-BE49-F238E27FC236}">
                <a16:creationId xmlns:a16="http://schemas.microsoft.com/office/drawing/2014/main" xmlns="" id="{210B6A24-5025-4984-9CB4-68ADA4FD7D61}"/>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1B237199-8F90-4D3A-B1A6-CC2097D02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4A524112-D391-4D26-ACEF-B657F9D01A57}" type="slidenum">
              <a:rPr lang="en-US" smtClean="0"/>
              <a:t>12</a:t>
            </a:fld>
            <a:endParaRPr lang="en-US"/>
          </a:p>
        </p:txBody>
      </p:sp>
    </p:spTree>
    <p:extLst>
      <p:ext uri="{BB962C8B-B14F-4D97-AF65-F5344CB8AC3E}">
        <p14:creationId xmlns:p14="http://schemas.microsoft.com/office/powerpoint/2010/main" val="233270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81000" y="1400452"/>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Toxic Mold</a:t>
            </a:r>
            <a:endParaRPr lang="en-US" sz="2000" dirty="0">
              <a:solidFill>
                <a:schemeClr val="accent3">
                  <a:lumMod val="50000"/>
                </a:schemeClr>
              </a:solidFill>
              <a:latin typeface="Times New Roman" pitchFamily="18" charset="0"/>
              <a:cs typeface="Times New Roman" pitchFamily="18" charset="0"/>
            </a:endParaRPr>
          </a:p>
        </p:txBody>
      </p:sp>
      <p:sp>
        <p:nvSpPr>
          <p:cNvPr id="3" name="TextBox 2"/>
          <p:cNvSpPr txBox="1"/>
          <p:nvPr/>
        </p:nvSpPr>
        <p:spPr>
          <a:xfrm>
            <a:off x="533400" y="2743200"/>
            <a:ext cx="5486400" cy="2554545"/>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Toxic Mold:</a:t>
            </a:r>
          </a:p>
          <a:p>
            <a:pPr marL="742950" indent="-342900">
              <a:buFont typeface="Arial" pitchFamily="34" charset="0"/>
              <a:buChar char="•"/>
            </a:pPr>
            <a:r>
              <a:rPr lang="en-US" sz="2000" dirty="0">
                <a:latin typeface="Times New Roman" pitchFamily="18" charset="0"/>
                <a:cs typeface="Times New Roman" pitchFamily="18" charset="0"/>
              </a:rPr>
              <a:t>can grow without the presence of light</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can grow virtually anywhere in the presence of moisture, a food source, and mold spores</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Health risks include respiratory problems and perhaps severe allergic reactions.</a:t>
            </a:r>
          </a:p>
        </p:txBody>
      </p:sp>
      <p:pic>
        <p:nvPicPr>
          <p:cNvPr id="4100" name="Picture 4" descr="http://www.servicemastersf.com/sitebuildercontent/sitebuilderpictures/mo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504" y="4648200"/>
            <a:ext cx="2613025" cy="1959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A524112-D391-4D26-ACEF-B657F9D01A57}" type="slidenum">
              <a:rPr lang="en-US" smtClean="0"/>
              <a:t>13</a:t>
            </a:fld>
            <a:endParaRPr lang="en-US"/>
          </a:p>
        </p:txBody>
      </p:sp>
    </p:spTree>
    <p:extLst>
      <p:ext uri="{BB962C8B-B14F-4D97-AF65-F5344CB8AC3E}">
        <p14:creationId xmlns:p14="http://schemas.microsoft.com/office/powerpoint/2010/main" val="242246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0BF709-743F-46F8-8904-6D2BA0571C1C}"/>
              </a:ext>
            </a:extLst>
          </p:cNvPr>
          <p:cNvSpPr>
            <a:spLocks noGrp="1"/>
          </p:cNvSpPr>
          <p:nvPr>
            <p:ph idx="1"/>
          </p:nvPr>
        </p:nvSpPr>
        <p:spPr/>
        <p:txBody>
          <a:bodyPr/>
          <a:lstStyle/>
          <a:p>
            <a:pPr marL="0" indent="0" algn="ctr">
              <a:buNone/>
            </a:pPr>
            <a:r>
              <a:rPr lang="en-US" sz="2400" b="1" dirty="0">
                <a:solidFill>
                  <a:schemeClr val="accent3">
                    <a:lumMod val="50000"/>
                  </a:schemeClr>
                </a:solidFill>
                <a:latin typeface="Arial" pitchFamily="34" charset="0"/>
                <a:cs typeface="Arial" pitchFamily="34" charset="0"/>
              </a:rPr>
              <a:t>Environmental Issues in Real Estate</a:t>
            </a:r>
          </a:p>
          <a:p>
            <a:pPr marL="0" indent="0">
              <a:buNone/>
            </a:pPr>
            <a:endParaRPr lang="en-US" sz="2800" b="1" dirty="0">
              <a:solidFill>
                <a:schemeClr val="accent3">
                  <a:lumMod val="50000"/>
                </a:schemeClr>
              </a:solidFill>
              <a:latin typeface="Arial" pitchFamily="34" charset="0"/>
              <a:cs typeface="Arial" pitchFamily="34" charset="0"/>
            </a:endParaRPr>
          </a:p>
          <a:p>
            <a:pPr marL="0" indent="0">
              <a:buNone/>
            </a:pPr>
            <a:r>
              <a:rPr lang="en-US" sz="2000" b="1" dirty="0">
                <a:solidFill>
                  <a:schemeClr val="accent3">
                    <a:lumMod val="50000"/>
                  </a:schemeClr>
                </a:solidFill>
                <a:latin typeface="Arial" pitchFamily="34" charset="0"/>
                <a:cs typeface="Arial" pitchFamily="34" charset="0"/>
              </a:rPr>
              <a:t>Toxic Mold</a:t>
            </a:r>
          </a:p>
          <a:p>
            <a:pPr marL="0" indent="0">
              <a:buNone/>
            </a:pPr>
            <a:endParaRPr lang="en-US" sz="2000" dirty="0">
              <a:solidFill>
                <a:schemeClr val="accent3">
                  <a:lumMod val="50000"/>
                </a:schemeClr>
              </a:solidFill>
              <a:latin typeface="Times New Roman" pitchFamily="18" charset="0"/>
              <a:cs typeface="Times New Roman" pitchFamily="18" charset="0"/>
            </a:endParaRPr>
          </a:p>
          <a:p>
            <a:pPr marL="742950"/>
            <a:r>
              <a:rPr lang="en-US" sz="2000" dirty="0">
                <a:latin typeface="Times New Roman" pitchFamily="18" charset="0"/>
                <a:cs typeface="Times New Roman" pitchFamily="18" charset="0"/>
              </a:rPr>
              <a:t>Remediation for small amounts can be a simple as drying out an area and washing with bleach and water solution.  Professionals might be needed for larger contamination.</a:t>
            </a:r>
          </a:p>
          <a:p>
            <a:pPr marL="742950"/>
            <a:endParaRPr lang="en-US" sz="2000" dirty="0">
              <a:latin typeface="Times New Roman" pitchFamily="18" charset="0"/>
              <a:cs typeface="Times New Roman" pitchFamily="18" charset="0"/>
            </a:endParaRPr>
          </a:p>
          <a:p>
            <a:pPr marL="742950"/>
            <a:r>
              <a:rPr lang="en-US" sz="2000" dirty="0">
                <a:latin typeface="Times New Roman" pitchFamily="18" charset="0"/>
                <a:cs typeface="Times New Roman" pitchFamily="18" charset="0"/>
              </a:rPr>
              <a:t>Insurance companies often refuse to extend coverage to homes that have a history of water damage claims. </a:t>
            </a:r>
          </a:p>
          <a:p>
            <a:endParaRPr lang="en-US" dirty="0"/>
          </a:p>
        </p:txBody>
      </p:sp>
      <p:sp>
        <p:nvSpPr>
          <p:cNvPr id="4" name="Footer Placeholder 3">
            <a:extLst>
              <a:ext uri="{FF2B5EF4-FFF2-40B4-BE49-F238E27FC236}">
                <a16:creationId xmlns:a16="http://schemas.microsoft.com/office/drawing/2014/main" xmlns="" id="{D28BFBB0-F099-4F8F-8891-4FFDD2909C8C}"/>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13E385F6-6A0E-432D-AFBB-13381BC8F8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26849"/>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C2851679-598A-4400-8EB3-612CB746FE6B}"/>
              </a:ext>
            </a:extLst>
          </p:cNvPr>
          <p:cNvSpPr/>
          <p:nvPr/>
        </p:nvSpPr>
        <p:spPr>
          <a:xfrm>
            <a:off x="4448664" y="272146"/>
            <a:ext cx="3142270" cy="1200329"/>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a:p>
            <a:pPr algn="ctr"/>
            <a:endParaRPr lang="en-US" b="1" spc="150" dirty="0">
              <a:ln w="11430"/>
              <a:solidFill>
                <a:srgbClr val="F8F8F8"/>
              </a:solidFill>
              <a:effectLst>
                <a:outerShdw blurRad="25400" algn="tl" rotWithShape="0">
                  <a:srgbClr val="000000">
                    <a:alpha val="43000"/>
                  </a:srgbClr>
                </a:outerShdw>
              </a:effectLst>
            </a:endParaRPr>
          </a:p>
        </p:txBody>
      </p:sp>
      <p:sp>
        <p:nvSpPr>
          <p:cNvPr id="2" name="Slide Number Placeholder 1"/>
          <p:cNvSpPr>
            <a:spLocks noGrp="1"/>
          </p:cNvSpPr>
          <p:nvPr>
            <p:ph type="sldNum" sz="quarter" idx="12"/>
          </p:nvPr>
        </p:nvSpPr>
        <p:spPr/>
        <p:txBody>
          <a:bodyPr/>
          <a:lstStyle/>
          <a:p>
            <a:fld id="{4A524112-D391-4D26-ACEF-B657F9D01A57}" type="slidenum">
              <a:rPr lang="en-US" smtClean="0"/>
              <a:t>14</a:t>
            </a:fld>
            <a:endParaRPr lang="en-US"/>
          </a:p>
        </p:txBody>
      </p:sp>
    </p:spTree>
    <p:extLst>
      <p:ext uri="{BB962C8B-B14F-4D97-AF65-F5344CB8AC3E}">
        <p14:creationId xmlns:p14="http://schemas.microsoft.com/office/powerpoint/2010/main" val="327159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81000" y="1400452"/>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Leaking Underground Storage Tanks</a:t>
            </a:r>
            <a:endParaRPr lang="en-US" sz="2000" dirty="0">
              <a:solidFill>
                <a:schemeClr val="accent3">
                  <a:lumMod val="50000"/>
                </a:schemeClr>
              </a:solidFill>
              <a:latin typeface="Times New Roman" pitchFamily="18" charset="0"/>
              <a:cs typeface="Times New Roman" pitchFamily="18" charset="0"/>
            </a:endParaRPr>
          </a:p>
        </p:txBody>
      </p:sp>
      <p:sp>
        <p:nvSpPr>
          <p:cNvPr id="3" name="TextBox 2"/>
          <p:cNvSpPr txBox="1"/>
          <p:nvPr/>
        </p:nvSpPr>
        <p:spPr>
          <a:xfrm>
            <a:off x="190500" y="2366825"/>
            <a:ext cx="8754650" cy="3385542"/>
          </a:xfrm>
          <a:prstGeom prst="rect">
            <a:avLst/>
          </a:prstGeom>
          <a:noFill/>
        </p:spPr>
        <p:txBody>
          <a:bodyPr wrap="square" rtlCol="0">
            <a:spAutoFit/>
          </a:bodyPr>
          <a:lstStyle/>
          <a:p>
            <a:pPr marL="91440">
              <a:lnSpc>
                <a:spcPct val="114000"/>
              </a:lnSpc>
              <a:buFont typeface="Wingdings" pitchFamily="2" charset="2"/>
              <a:buChar char="q"/>
            </a:pPr>
            <a:endParaRPr lang="en-US" sz="2000" b="1" dirty="0">
              <a:latin typeface="Times New Roman" pitchFamily="18" charset="0"/>
              <a:cs typeface="Times New Roman" pitchFamily="18" charset="0"/>
            </a:endParaRPr>
          </a:p>
          <a:p>
            <a:pPr marL="91440">
              <a:lnSpc>
                <a:spcPct val="114000"/>
              </a:lnSpc>
              <a:buFont typeface="Wingdings" pitchFamily="2" charset="2"/>
              <a:buChar char="q"/>
            </a:pPr>
            <a:r>
              <a:rPr lang="en-US" sz="2000" b="1" dirty="0">
                <a:latin typeface="Times New Roman" pitchFamily="18" charset="0"/>
                <a:cs typeface="Times New Roman" pitchFamily="18" charset="0"/>
              </a:rPr>
              <a:t> North Carolina Leaking Petroleum Storage Tank Cleanup Act </a:t>
            </a:r>
            <a:r>
              <a:rPr lang="en-US" sz="2000" dirty="0">
                <a:latin typeface="Times New Roman" pitchFamily="18" charset="0"/>
                <a:cs typeface="Times New Roman" pitchFamily="18" charset="0"/>
              </a:rPr>
              <a:t>was enacted to regulate the installation of underground storage tanks and control the risk of leakage and discharge.  </a:t>
            </a:r>
          </a:p>
          <a:p>
            <a:pPr marL="91440">
              <a:lnSpc>
                <a:spcPct val="114000"/>
              </a:lnSpc>
              <a:buFont typeface="Wingdings" pitchFamily="2" charset="2"/>
              <a:buChar char="q"/>
            </a:pPr>
            <a:endParaRPr lang="en-US" sz="2000" dirty="0">
              <a:latin typeface="Times New Roman" pitchFamily="18" charset="0"/>
              <a:cs typeface="Times New Roman" pitchFamily="18" charset="0"/>
            </a:endParaRPr>
          </a:p>
          <a:p>
            <a:pPr marL="1143000" lvl="1" indent="-342900">
              <a:buFont typeface="Arial" panose="020B0604020202020204" pitchFamily="34" charset="0"/>
              <a:buChar char="•"/>
            </a:pPr>
            <a:r>
              <a:rPr lang="en-US" sz="2000" dirty="0">
                <a:latin typeface="Times New Roman" pitchFamily="18" charset="0"/>
                <a:cs typeface="Times New Roman" pitchFamily="18" charset="0"/>
              </a:rPr>
              <a:t>Focus is on storage tanks containing hazardous substances</a:t>
            </a:r>
          </a:p>
          <a:p>
            <a:pPr marL="1143000" lvl="1" indent="-342900">
              <a:buFont typeface="Arial" panose="020B0604020202020204" pitchFamily="34" charset="0"/>
              <a:buChar char="•"/>
            </a:pPr>
            <a:r>
              <a:rPr lang="en-US" sz="2000" dirty="0">
                <a:latin typeface="Times New Roman" pitchFamily="18" charset="0"/>
                <a:cs typeface="Times New Roman" pitchFamily="18" charset="0"/>
              </a:rPr>
              <a:t>Substances include gas, oil, pesticides, and solvents used in commercial and home installations.</a:t>
            </a:r>
          </a:p>
          <a:p>
            <a:pPr marL="1143000" lvl="1" indent="-342900">
              <a:buFont typeface="Arial" panose="020B0604020202020204" pitchFamily="34" charset="0"/>
              <a:buChar char="•"/>
            </a:pPr>
            <a:r>
              <a:rPr lang="en-US" sz="2000" dirty="0">
                <a:latin typeface="Times New Roman" pitchFamily="18" charset="0"/>
                <a:cs typeface="Times New Roman" pitchFamily="18" charset="0"/>
              </a:rPr>
              <a:t>Property owners may face fine and penalties for improper installation and leakage even if they did not install</a:t>
            </a:r>
          </a:p>
        </p:txBody>
      </p:sp>
      <p:sp>
        <p:nvSpPr>
          <p:cNvPr id="2" name="Slide Number Placeholder 1"/>
          <p:cNvSpPr>
            <a:spLocks noGrp="1"/>
          </p:cNvSpPr>
          <p:nvPr>
            <p:ph type="sldNum" sz="quarter" idx="12"/>
          </p:nvPr>
        </p:nvSpPr>
        <p:spPr/>
        <p:txBody>
          <a:bodyPr/>
          <a:lstStyle/>
          <a:p>
            <a:fld id="{4A524112-D391-4D26-ACEF-B657F9D01A57}" type="slidenum">
              <a:rPr lang="en-US" smtClean="0"/>
              <a:t>15</a:t>
            </a:fld>
            <a:endParaRPr lang="en-US"/>
          </a:p>
        </p:txBody>
      </p:sp>
    </p:spTree>
    <p:extLst>
      <p:ext uri="{BB962C8B-B14F-4D97-AF65-F5344CB8AC3E}">
        <p14:creationId xmlns:p14="http://schemas.microsoft.com/office/powerpoint/2010/main" val="280068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774D98-1003-4F45-BE5C-F5904EEA69A7}"/>
              </a:ext>
            </a:extLst>
          </p:cNvPr>
          <p:cNvSpPr>
            <a:spLocks noGrp="1"/>
          </p:cNvSpPr>
          <p:nvPr>
            <p:ph idx="1"/>
          </p:nvPr>
        </p:nvSpPr>
        <p:spPr>
          <a:xfrm>
            <a:off x="453025" y="1752600"/>
            <a:ext cx="8229600" cy="3048000"/>
          </a:xfrm>
        </p:spPr>
        <p:txBody>
          <a:bodyPr>
            <a:normAutofit/>
          </a:bodyPr>
          <a:lstStyle/>
          <a:p>
            <a:pPr marL="0" indent="0" algn="ctr">
              <a:buNone/>
            </a:pPr>
            <a:r>
              <a:rPr lang="en-US" sz="2400" b="1" dirty="0">
                <a:solidFill>
                  <a:schemeClr val="accent3">
                    <a:lumMod val="50000"/>
                  </a:schemeClr>
                </a:solidFill>
                <a:latin typeface="Arial" pitchFamily="34" charset="0"/>
                <a:cs typeface="Arial" pitchFamily="34" charset="0"/>
              </a:rPr>
              <a:t>Environmental Issues in Real Estate</a:t>
            </a:r>
          </a:p>
          <a:p>
            <a:pPr marL="0" indent="0">
              <a:buNone/>
            </a:pPr>
            <a:endParaRPr lang="en-US" sz="2000" b="1" dirty="0">
              <a:solidFill>
                <a:schemeClr val="accent3">
                  <a:lumMod val="50000"/>
                </a:schemeClr>
              </a:solidFill>
              <a:latin typeface="Arial" pitchFamily="34" charset="0"/>
              <a:cs typeface="Arial" pitchFamily="34" charset="0"/>
            </a:endParaRPr>
          </a:p>
          <a:p>
            <a:pPr marL="0" indent="0">
              <a:buNone/>
            </a:pPr>
            <a:r>
              <a:rPr lang="en-US" sz="2000" b="1" dirty="0">
                <a:solidFill>
                  <a:schemeClr val="accent3">
                    <a:lumMod val="50000"/>
                  </a:schemeClr>
                </a:solidFill>
                <a:latin typeface="Arial" pitchFamily="34" charset="0"/>
                <a:cs typeface="Arial" pitchFamily="34" charset="0"/>
              </a:rPr>
              <a:t>Leaking Underground Storage Tanks</a:t>
            </a:r>
          </a:p>
          <a:p>
            <a:pPr marL="0" indent="0">
              <a:buNone/>
            </a:pPr>
            <a:endParaRPr lang="en-US" sz="2000" dirty="0">
              <a:solidFill>
                <a:schemeClr val="accent3">
                  <a:lumMod val="50000"/>
                </a:schemeClr>
              </a:solidFill>
              <a:latin typeface="Times New Roman" pitchFamily="18" charset="0"/>
              <a:cs typeface="Times New Roman" pitchFamily="18" charset="0"/>
            </a:endParaRPr>
          </a:p>
          <a:p>
            <a:r>
              <a:rPr lang="en-US" sz="2000" dirty="0">
                <a:latin typeface="Times New Roman" panose="02020603050405020304" pitchFamily="18" charset="0"/>
                <a:cs typeface="Times New Roman" panose="02020603050405020304" pitchFamily="18" charset="0"/>
              </a:rPr>
              <a:t>Any property that was originally constructed before the 1970’s needs to be inspected to determine whether an underground tank is remaining, and for those that have been removed previously, to determine whether any contamination had occurred.</a:t>
            </a:r>
          </a:p>
        </p:txBody>
      </p:sp>
      <p:sp>
        <p:nvSpPr>
          <p:cNvPr id="4" name="Footer Placeholder 3">
            <a:extLst>
              <a:ext uri="{FF2B5EF4-FFF2-40B4-BE49-F238E27FC236}">
                <a16:creationId xmlns:a16="http://schemas.microsoft.com/office/drawing/2014/main" xmlns="" id="{A882BF3B-EBEF-4448-B57D-D62384AC173B}"/>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AABEA9BD-8FAC-4D43-BCB1-4F29E0B085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7952408A-AF73-4E63-B272-7D3568496C74}"/>
              </a:ext>
            </a:extLst>
          </p:cNvPr>
          <p:cNvSpPr/>
          <p:nvPr/>
        </p:nvSpPr>
        <p:spPr>
          <a:xfrm>
            <a:off x="4567825" y="270172"/>
            <a:ext cx="3142270"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pic>
        <p:nvPicPr>
          <p:cNvPr id="7" name="Picture 2" descr="http://southerntank.net/media/photos/chemical-side.jpg">
            <a:extLst>
              <a:ext uri="{FF2B5EF4-FFF2-40B4-BE49-F238E27FC236}">
                <a16:creationId xmlns:a16="http://schemas.microsoft.com/office/drawing/2014/main" xmlns="" id="{B2371201-CDF0-4D2C-8485-0D85CF45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182" y="4572000"/>
            <a:ext cx="2895600" cy="1413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A524112-D391-4D26-ACEF-B657F9D01A57}" type="slidenum">
              <a:rPr lang="en-US" smtClean="0"/>
              <a:t>16</a:t>
            </a:fld>
            <a:endParaRPr lang="en-US"/>
          </a:p>
        </p:txBody>
      </p:sp>
    </p:spTree>
    <p:extLst>
      <p:ext uri="{BB962C8B-B14F-4D97-AF65-F5344CB8AC3E}">
        <p14:creationId xmlns:p14="http://schemas.microsoft.com/office/powerpoint/2010/main" val="68721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97564" y="1400452"/>
            <a:ext cx="8517835" cy="1384995"/>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Comprehensive Environmental Response, Compensation, and Liability Act (CERCLA)</a:t>
            </a:r>
            <a:endParaRPr lang="en-US" sz="2000" dirty="0">
              <a:solidFill>
                <a:schemeClr val="accent3">
                  <a:lumMod val="50000"/>
                </a:schemeClr>
              </a:solidFill>
              <a:latin typeface="Times New Roman" pitchFamily="18" charset="0"/>
              <a:cs typeface="Times New Roman" pitchFamily="18" charset="0"/>
            </a:endParaRPr>
          </a:p>
        </p:txBody>
      </p:sp>
      <p:sp>
        <p:nvSpPr>
          <p:cNvPr id="3" name="TextBox 2"/>
          <p:cNvSpPr txBox="1"/>
          <p:nvPr/>
        </p:nvSpPr>
        <p:spPr>
          <a:xfrm>
            <a:off x="685800" y="2819400"/>
            <a:ext cx="6867833" cy="2862322"/>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Purpose is to detect and clean-up hazardous waste sites.</a:t>
            </a:r>
          </a:p>
          <a:p>
            <a:pPr marL="342900" indent="-342900">
              <a:buFont typeface="Wingdings" pitchFamily="2" charset="2"/>
              <a:buChar char="q"/>
            </a:pP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Commonly known as the “Superfund”</a:t>
            </a:r>
          </a:p>
          <a:p>
            <a:pPr marL="342900" indent="-342900">
              <a:buFont typeface="Wingdings" pitchFamily="2" charset="2"/>
              <a:buChar char="q"/>
            </a:pP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A land owner is responsible for hazardous waste problems on his property even when the problem did not originate there.</a:t>
            </a:r>
          </a:p>
          <a:p>
            <a:pPr marL="342900" indent="-342900">
              <a:buFont typeface="Wingdings" pitchFamily="2" charset="2"/>
              <a:buChar char="q"/>
            </a:pP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Innocent Landowner Immunity</a:t>
            </a:r>
          </a:p>
          <a:p>
            <a:pPr marL="342900" indent="-342900">
              <a:buFont typeface="Wingdings" pitchFamily="2" charset="2"/>
              <a:buChar char="q"/>
            </a:pPr>
            <a:endParaRPr lang="en-US" sz="2000" dirty="0">
              <a:latin typeface="Times New Roman" pitchFamily="18" charset="0"/>
              <a:cs typeface="Times New Roman" pitchFamily="18" charset="0"/>
            </a:endParaRPr>
          </a:p>
        </p:txBody>
      </p:sp>
      <p:pic>
        <p:nvPicPr>
          <p:cNvPr id="6146" name="Picture 2" descr="http://www.gablelaw.com/images/cerc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58392"/>
            <a:ext cx="2492043" cy="1855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A524112-D391-4D26-ACEF-B657F9D01A57}" type="slidenum">
              <a:rPr lang="en-US" smtClean="0"/>
              <a:t>17</a:t>
            </a:fld>
            <a:endParaRPr lang="en-US"/>
          </a:p>
        </p:txBody>
      </p:sp>
    </p:spTree>
    <p:extLst>
      <p:ext uri="{BB962C8B-B14F-4D97-AF65-F5344CB8AC3E}">
        <p14:creationId xmlns:p14="http://schemas.microsoft.com/office/powerpoint/2010/main" val="17441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3379" y="1400452"/>
            <a:ext cx="7180870" cy="5386090"/>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14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Learning Objectives</a:t>
            </a:r>
          </a:p>
          <a:p>
            <a:endParaRPr lang="en-US" sz="1400" dirty="0">
              <a:solidFill>
                <a:schemeClr val="accent3">
                  <a:lumMod val="50000"/>
                </a:schemeClr>
              </a:solidFill>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Understand the health risks associated with lead poisoning especially from lead-based paints</a:t>
            </a:r>
          </a:p>
          <a:p>
            <a:pPr marL="342900" indent="-342900">
              <a:buFont typeface="Wingdings" pitchFamily="2" charset="2"/>
              <a:buChar char="q"/>
            </a:pPr>
            <a:r>
              <a:rPr lang="en-US" sz="2000" dirty="0">
                <a:latin typeface="Times New Roman" pitchFamily="18" charset="0"/>
                <a:cs typeface="Times New Roman" pitchFamily="18" charset="0"/>
              </a:rPr>
              <a:t>Understand the health risks associated with asbestos</a:t>
            </a:r>
          </a:p>
          <a:p>
            <a:pPr marL="342900" indent="-342900">
              <a:buFont typeface="Wingdings" pitchFamily="2" charset="2"/>
              <a:buChar char="q"/>
            </a:pPr>
            <a:r>
              <a:rPr lang="en-US" sz="2000" dirty="0">
                <a:latin typeface="Times New Roman" pitchFamily="18" charset="0"/>
                <a:cs typeface="Times New Roman" pitchFamily="18" charset="0"/>
              </a:rPr>
              <a:t>Understand the health risks associated with formaldehyde, including urea-formaldehyde</a:t>
            </a:r>
          </a:p>
          <a:p>
            <a:pPr marL="342900" indent="-342900">
              <a:buFont typeface="Wingdings" pitchFamily="2" charset="2"/>
              <a:buChar char="q"/>
            </a:pPr>
            <a:r>
              <a:rPr lang="en-US" sz="2000" dirty="0">
                <a:latin typeface="Times New Roman" pitchFamily="18" charset="0"/>
                <a:cs typeface="Times New Roman" pitchFamily="18" charset="0"/>
              </a:rPr>
              <a:t>Understand the health risks associated with toxic mold</a:t>
            </a:r>
          </a:p>
          <a:p>
            <a:pPr marL="342900" indent="-342900">
              <a:buFont typeface="Wingdings" pitchFamily="2" charset="2"/>
              <a:buChar char="q"/>
            </a:pPr>
            <a:r>
              <a:rPr lang="en-US" sz="2000" dirty="0">
                <a:latin typeface="Times New Roman" pitchFamily="18" charset="0"/>
                <a:cs typeface="Times New Roman" pitchFamily="18" charset="0"/>
              </a:rPr>
              <a:t>Understand the health risks associated with leaking underground storage tanks</a:t>
            </a:r>
          </a:p>
          <a:p>
            <a:pPr marL="342900" indent="-342900">
              <a:buFont typeface="Wingdings" pitchFamily="2" charset="2"/>
              <a:buChar char="q"/>
            </a:pPr>
            <a:r>
              <a:rPr lang="en-US" sz="2000" dirty="0">
                <a:latin typeface="Times New Roman" pitchFamily="18" charset="0"/>
                <a:cs typeface="Times New Roman" pitchFamily="18" charset="0"/>
              </a:rPr>
              <a:t>Understand how to reduce the health risks associated with each of the above</a:t>
            </a:r>
          </a:p>
          <a:p>
            <a:pPr marL="342900" indent="-342900">
              <a:buFont typeface="Wingdings" pitchFamily="2" charset="2"/>
              <a:buChar char="q"/>
            </a:pPr>
            <a:r>
              <a:rPr lang="en-US" sz="2000" dirty="0">
                <a:latin typeface="Times New Roman" pitchFamily="18" charset="0"/>
                <a:cs typeface="Times New Roman" pitchFamily="18" charset="0"/>
              </a:rPr>
              <a:t>Understand the basic elements of the Comprehensive Environmental Response, Compensation, and Liability Act (CERCLA)</a:t>
            </a:r>
          </a:p>
        </p:txBody>
      </p:sp>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2" name="Slide Number Placeholder 1"/>
          <p:cNvSpPr>
            <a:spLocks noGrp="1"/>
          </p:cNvSpPr>
          <p:nvPr>
            <p:ph type="sldNum" sz="quarter" idx="12"/>
          </p:nvPr>
        </p:nvSpPr>
        <p:spPr/>
        <p:txBody>
          <a:bodyPr/>
          <a:lstStyle/>
          <a:p>
            <a:fld id="{4A524112-D391-4D26-ACEF-B657F9D01A57}" type="slidenum">
              <a:rPr lang="en-US" smtClean="0"/>
              <a:t>2</a:t>
            </a:fld>
            <a:endParaRPr lang="en-US"/>
          </a:p>
        </p:txBody>
      </p:sp>
    </p:spTree>
    <p:extLst>
      <p:ext uri="{BB962C8B-B14F-4D97-AF65-F5344CB8AC3E}">
        <p14:creationId xmlns:p14="http://schemas.microsoft.com/office/powerpoint/2010/main" val="255880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pic>
        <p:nvPicPr>
          <p:cNvPr id="8" name="Picture 6" descr="http://i1.tribune.com.pk/wp-content/uploads/2013/06/559415-Globe-1370478492-599-640x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352801"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200" y="1676400"/>
            <a:ext cx="7180870" cy="1692771"/>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Real estate agents must have a good basic knowledge of the various environmental issues that face the typical homeowner in today’s market.</a:t>
            </a:r>
            <a:endParaRPr lang="en-US" sz="2000" dirty="0">
              <a:solidFill>
                <a:schemeClr val="accent3">
                  <a:lumMod val="50000"/>
                </a:schemeClr>
              </a:solidFill>
              <a:latin typeface="Times New Roman" pitchFamily="18" charset="0"/>
              <a:cs typeface="Times New Roman" pitchFamily="18" charset="0"/>
            </a:endParaRPr>
          </a:p>
        </p:txBody>
      </p:sp>
      <p:sp>
        <p:nvSpPr>
          <p:cNvPr id="10" name="TextBox 9"/>
          <p:cNvSpPr txBox="1"/>
          <p:nvPr/>
        </p:nvSpPr>
        <p:spPr>
          <a:xfrm>
            <a:off x="838200" y="3488830"/>
            <a:ext cx="4191000" cy="2554545"/>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Lead-based paint</a:t>
            </a:r>
          </a:p>
          <a:p>
            <a:pPr marL="342900" indent="-342900">
              <a:buFont typeface="Wingdings" pitchFamily="2" charset="2"/>
              <a:buChar char="q"/>
            </a:pPr>
            <a:r>
              <a:rPr lang="en-US" sz="2000" dirty="0">
                <a:latin typeface="Times New Roman" pitchFamily="18" charset="0"/>
                <a:cs typeface="Times New Roman" pitchFamily="18" charset="0"/>
              </a:rPr>
              <a:t>Asbestos</a:t>
            </a:r>
          </a:p>
          <a:p>
            <a:pPr marL="342900" indent="-342900">
              <a:buFont typeface="Wingdings" pitchFamily="2" charset="2"/>
              <a:buChar char="q"/>
            </a:pPr>
            <a:r>
              <a:rPr lang="en-US" sz="2000" dirty="0">
                <a:latin typeface="Times New Roman" pitchFamily="18" charset="0"/>
                <a:cs typeface="Times New Roman" pitchFamily="18" charset="0"/>
              </a:rPr>
              <a:t>Radon</a:t>
            </a:r>
          </a:p>
          <a:p>
            <a:pPr marL="342900" indent="-342900">
              <a:buFont typeface="Wingdings" pitchFamily="2" charset="2"/>
              <a:buChar char="q"/>
            </a:pPr>
            <a:r>
              <a:rPr lang="en-US" sz="2000" dirty="0">
                <a:latin typeface="Times New Roman" pitchFamily="18" charset="0"/>
                <a:cs typeface="Times New Roman" pitchFamily="18" charset="0"/>
              </a:rPr>
              <a:t>Formaldehyde</a:t>
            </a:r>
          </a:p>
          <a:p>
            <a:pPr marL="342900" indent="-342900">
              <a:buFont typeface="Wingdings" pitchFamily="2" charset="2"/>
              <a:buChar char="q"/>
            </a:pPr>
            <a:r>
              <a:rPr lang="en-US" sz="2000" dirty="0">
                <a:latin typeface="Times New Roman" pitchFamily="18" charset="0"/>
                <a:cs typeface="Times New Roman" pitchFamily="18" charset="0"/>
              </a:rPr>
              <a:t>Toxic mold</a:t>
            </a:r>
          </a:p>
          <a:p>
            <a:pPr marL="342900" indent="-342900">
              <a:buFont typeface="Wingdings" pitchFamily="2" charset="2"/>
              <a:buChar char="q"/>
            </a:pPr>
            <a:r>
              <a:rPr lang="en-US" sz="2000" dirty="0">
                <a:latin typeface="Times New Roman" pitchFamily="18" charset="0"/>
                <a:cs typeface="Times New Roman" pitchFamily="18" charset="0"/>
              </a:rPr>
              <a:t>Leaking underground storage tanks</a:t>
            </a:r>
          </a:p>
          <a:p>
            <a:endParaRPr lang="en-US" sz="2000" dirty="0">
              <a:latin typeface="Times New Roman" pitchFamily="18" charset="0"/>
              <a:cs typeface="Times New Roman" pitchFamily="18" charset="0"/>
            </a:endParaRPr>
          </a:p>
          <a:p>
            <a:pPr marL="342900" indent="-342900">
              <a:buFont typeface="Wingdings" pitchFamily="2" charset="2"/>
              <a:buChar char="q"/>
            </a:pPr>
            <a:endParaRPr 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A524112-D391-4D26-ACEF-B657F9D01A57}" type="slidenum">
              <a:rPr lang="en-US" smtClean="0"/>
              <a:t>3</a:t>
            </a:fld>
            <a:endParaRPr lang="en-US"/>
          </a:p>
        </p:txBody>
      </p:sp>
    </p:spTree>
    <p:extLst>
      <p:ext uri="{BB962C8B-B14F-4D97-AF65-F5344CB8AC3E}">
        <p14:creationId xmlns:p14="http://schemas.microsoft.com/office/powerpoint/2010/main" val="400295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75714"/>
            <a:ext cx="7696200" cy="3477875"/>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Lead-based paint= lead contamination</a:t>
            </a:r>
          </a:p>
          <a:p>
            <a:pPr marL="342900" indent="-342900">
              <a:buFont typeface="Wingdings" pitchFamily="2" charset="2"/>
              <a:buChar char="q"/>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Banned for residence use since 1978.</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Results in damage to the central nervous system.</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Often not diagnosed until many years after exposure</a:t>
            </a:r>
          </a:p>
          <a:p>
            <a:pPr marL="400050"/>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EPA pamphlet “Protect Your Family From Lead In Your Home” must be given to buyers and tenants before purchase/lease.</a:t>
            </a:r>
          </a:p>
          <a:p>
            <a:pPr marL="342900" indent="-342900">
              <a:buFont typeface="Wingdings" pitchFamily="2" charset="2"/>
              <a:buChar char="q"/>
            </a:pPr>
            <a:endParaRPr lang="en-US" sz="2000" dirty="0">
              <a:latin typeface="Times New Roman" pitchFamily="18" charset="0"/>
              <a:cs typeface="Times New Roman" pitchFamily="18" charset="0"/>
            </a:endParaRPr>
          </a:p>
        </p:txBody>
      </p:sp>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81000" y="1595735"/>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Lead Poisoning</a:t>
            </a:r>
            <a:endParaRPr lang="en-US" sz="2000" dirty="0">
              <a:solidFill>
                <a:schemeClr val="accent3">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A524112-D391-4D26-ACEF-B657F9D01A57}" type="slidenum">
              <a:rPr lang="en-US" smtClean="0"/>
              <a:t>4</a:t>
            </a:fld>
            <a:endParaRPr lang="en-US"/>
          </a:p>
        </p:txBody>
      </p:sp>
    </p:spTree>
    <p:extLst>
      <p:ext uri="{BB962C8B-B14F-4D97-AF65-F5344CB8AC3E}">
        <p14:creationId xmlns:p14="http://schemas.microsoft.com/office/powerpoint/2010/main" val="131407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2E82CD-09FC-4645-8392-C01EBD37A02D}"/>
              </a:ext>
            </a:extLst>
          </p:cNvPr>
          <p:cNvSpPr>
            <a:spLocks noGrp="1"/>
          </p:cNvSpPr>
          <p:nvPr>
            <p:ph idx="1"/>
          </p:nvPr>
        </p:nvSpPr>
        <p:spPr>
          <a:xfrm>
            <a:off x="453025" y="2695031"/>
            <a:ext cx="8229600" cy="3427474"/>
          </a:xfrm>
        </p:spPr>
        <p:txBody>
          <a:bodyPr/>
          <a:lstStyle/>
          <a:p>
            <a:pPr marL="742950"/>
            <a:endParaRPr lang="en-US" sz="2000" dirty="0">
              <a:latin typeface="Times New Roman" pitchFamily="18" charset="0"/>
              <a:cs typeface="Times New Roman" pitchFamily="18" charset="0"/>
            </a:endParaRPr>
          </a:p>
          <a:p>
            <a:pPr marL="742950"/>
            <a:r>
              <a:rPr lang="en-US" sz="2000" dirty="0">
                <a:latin typeface="Times New Roman" pitchFamily="18" charset="0"/>
                <a:cs typeface="Times New Roman" pitchFamily="18" charset="0"/>
              </a:rPr>
              <a:t>Three groups are particularly at risk:</a:t>
            </a:r>
          </a:p>
          <a:p>
            <a:pPr marL="1089025"/>
            <a:r>
              <a:rPr lang="en-US" sz="2000" dirty="0">
                <a:latin typeface="Times New Roman" pitchFamily="18" charset="0"/>
                <a:cs typeface="Times New Roman" pitchFamily="18" charset="0"/>
              </a:rPr>
              <a:t>Children under the age of 6</a:t>
            </a:r>
          </a:p>
          <a:p>
            <a:pPr marL="1089025"/>
            <a:r>
              <a:rPr lang="en-US" sz="2000" dirty="0">
                <a:latin typeface="Times New Roman" pitchFamily="18" charset="0"/>
                <a:cs typeface="Times New Roman" pitchFamily="18" charset="0"/>
              </a:rPr>
              <a:t>Women who are pregnant</a:t>
            </a:r>
          </a:p>
          <a:p>
            <a:pPr marL="1089025"/>
            <a:r>
              <a:rPr lang="en-US" sz="2000" dirty="0">
                <a:latin typeface="Times New Roman" pitchFamily="18" charset="0"/>
                <a:cs typeface="Times New Roman" pitchFamily="18" charset="0"/>
              </a:rPr>
              <a:t>Women of child-bearing age</a:t>
            </a:r>
          </a:p>
          <a:p>
            <a:pPr marL="1089025"/>
            <a:endParaRPr lang="en-US" sz="2000" dirty="0">
              <a:latin typeface="Times New Roman" pitchFamily="18" charset="0"/>
              <a:cs typeface="Times New Roman" pitchFamily="18" charset="0"/>
            </a:endParaRPr>
          </a:p>
          <a:p>
            <a:pPr marL="742950"/>
            <a:r>
              <a:rPr lang="en-US" sz="2000" dirty="0">
                <a:latin typeface="Times New Roman" pitchFamily="18" charset="0"/>
                <a:cs typeface="Times New Roman" pitchFamily="18" charset="0"/>
              </a:rPr>
              <a:t>N.C. Lead-based Paint Management Program (LHMP) requires certified contractor when more than 6 sq. ft. (interior) or less than 20 sq. ft. (exterior) is disturbed.</a:t>
            </a:r>
          </a:p>
          <a:p>
            <a:endParaRPr lang="en-US" dirty="0">
              <a:latin typeface="Times New Roman" pitchFamily="18" charset="0"/>
              <a:cs typeface="Times New Roman" pitchFamily="18" charset="0"/>
            </a:endParaRPr>
          </a:p>
          <a:p>
            <a:endParaRPr lang="en-US" dirty="0"/>
          </a:p>
        </p:txBody>
      </p:sp>
      <p:sp>
        <p:nvSpPr>
          <p:cNvPr id="4" name="Footer Placeholder 3">
            <a:extLst>
              <a:ext uri="{FF2B5EF4-FFF2-40B4-BE49-F238E27FC236}">
                <a16:creationId xmlns:a16="http://schemas.microsoft.com/office/drawing/2014/main" xmlns="" id="{E05EF4DA-1FAB-4AF7-AEF2-C2F693F7B29D}"/>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AD180141-BEEC-4280-980C-74A0BFE391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AEA77175-88CC-4899-BCAE-DD56F8DEAFFD}"/>
              </a:ext>
            </a:extLst>
          </p:cNvPr>
          <p:cNvSpPr/>
          <p:nvPr/>
        </p:nvSpPr>
        <p:spPr>
          <a:xfrm>
            <a:off x="4197820" y="274638"/>
            <a:ext cx="3142270"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sp>
        <p:nvSpPr>
          <p:cNvPr id="7" name="Rectangle 6">
            <a:extLst>
              <a:ext uri="{FF2B5EF4-FFF2-40B4-BE49-F238E27FC236}">
                <a16:creationId xmlns:a16="http://schemas.microsoft.com/office/drawing/2014/main" xmlns="" id="{3DF9A56A-7616-425D-837B-36E1F5A2BAC4}"/>
              </a:ext>
            </a:extLst>
          </p:cNvPr>
          <p:cNvSpPr/>
          <p:nvPr/>
        </p:nvSpPr>
        <p:spPr>
          <a:xfrm>
            <a:off x="1143000" y="1646238"/>
            <a:ext cx="6934200" cy="1015663"/>
          </a:xfrm>
          <a:prstGeom prst="rect">
            <a:avLst/>
          </a:prstGeom>
        </p:spPr>
        <p:txBody>
          <a:bodyPr wrap="square">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16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Lead Poisoning</a:t>
            </a:r>
          </a:p>
        </p:txBody>
      </p:sp>
      <p:sp>
        <p:nvSpPr>
          <p:cNvPr id="2" name="Slide Number Placeholder 1"/>
          <p:cNvSpPr>
            <a:spLocks noGrp="1"/>
          </p:cNvSpPr>
          <p:nvPr>
            <p:ph type="sldNum" sz="quarter" idx="12"/>
          </p:nvPr>
        </p:nvSpPr>
        <p:spPr/>
        <p:txBody>
          <a:bodyPr/>
          <a:lstStyle/>
          <a:p>
            <a:fld id="{4A524112-D391-4D26-ACEF-B657F9D01A57}" type="slidenum">
              <a:rPr lang="en-US" smtClean="0"/>
              <a:t>5</a:t>
            </a:fld>
            <a:endParaRPr lang="en-US"/>
          </a:p>
        </p:txBody>
      </p:sp>
    </p:spTree>
    <p:extLst>
      <p:ext uri="{BB962C8B-B14F-4D97-AF65-F5344CB8AC3E}">
        <p14:creationId xmlns:p14="http://schemas.microsoft.com/office/powerpoint/2010/main" val="215969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ED735E-1524-4D5B-A246-59CDEA41F463}"/>
              </a:ext>
            </a:extLst>
          </p:cNvPr>
          <p:cNvSpPr>
            <a:spLocks noGrp="1"/>
          </p:cNvSpPr>
          <p:nvPr>
            <p:ph idx="1"/>
          </p:nvPr>
        </p:nvSpPr>
        <p:spPr/>
        <p:txBody>
          <a:bodyPr>
            <a:normAutofit/>
          </a:bodyPr>
          <a:lstStyle/>
          <a:p>
            <a:pPr marL="0" indent="0" algn="ctr">
              <a:buNone/>
            </a:pPr>
            <a:r>
              <a:rPr lang="en-US" sz="2600" b="1" dirty="0">
                <a:solidFill>
                  <a:schemeClr val="accent3">
                    <a:lumMod val="50000"/>
                  </a:schemeClr>
                </a:solidFill>
                <a:latin typeface="Arial" pitchFamily="34" charset="0"/>
                <a:cs typeface="Arial" pitchFamily="34" charset="0"/>
              </a:rPr>
              <a:t>Environmental Issues in Real Estate</a:t>
            </a:r>
          </a:p>
          <a:p>
            <a:pPr marL="0" indent="0" algn="ctr">
              <a:buNone/>
            </a:pPr>
            <a:endParaRPr lang="en-US" sz="1400" b="1" dirty="0">
              <a:solidFill>
                <a:schemeClr val="accent3">
                  <a:lumMod val="50000"/>
                </a:schemeClr>
              </a:solidFill>
              <a:latin typeface="Arial" pitchFamily="34" charset="0"/>
              <a:cs typeface="Arial" pitchFamily="34" charset="0"/>
            </a:endParaRPr>
          </a:p>
          <a:p>
            <a:pPr marL="0" indent="0">
              <a:buNone/>
            </a:pPr>
            <a:r>
              <a:rPr lang="en-US" sz="2200" b="1" dirty="0">
                <a:solidFill>
                  <a:schemeClr val="accent3">
                    <a:lumMod val="50000"/>
                  </a:schemeClr>
                </a:solidFill>
                <a:latin typeface="Arial" pitchFamily="34" charset="0"/>
                <a:cs typeface="Arial" pitchFamily="34" charset="0"/>
              </a:rPr>
              <a:t>Lead Poisoning</a:t>
            </a:r>
          </a:p>
          <a:p>
            <a:pPr marL="0" indent="0">
              <a:buNone/>
            </a:pPr>
            <a:endParaRPr lang="en-US" sz="1400" dirty="0">
              <a:solidFill>
                <a:schemeClr val="accent3">
                  <a:lumMod val="50000"/>
                </a:schemeClr>
              </a:solidFill>
              <a:latin typeface="Times New Roman" pitchFamily="18" charset="0"/>
              <a:cs typeface="Times New Roman" pitchFamily="18" charset="0"/>
            </a:endParaRPr>
          </a:p>
          <a:p>
            <a:pPr>
              <a:buFont typeface="Wingdings" panose="05000000000000000000" pitchFamily="2" charset="2"/>
              <a:buChar char="q"/>
            </a:pPr>
            <a:r>
              <a:rPr lang="en-US" sz="2200" b="1" dirty="0"/>
              <a:t>The Residential Lead-Based Paint Hazard Reduction Act</a:t>
            </a:r>
            <a:r>
              <a:rPr lang="en-US" sz="2200" dirty="0"/>
              <a:t>:</a:t>
            </a:r>
          </a:p>
          <a:p>
            <a:pPr lvl="1">
              <a:buFont typeface="Courier New" panose="02070309020205020404" pitchFamily="49" charset="0"/>
              <a:buChar char="o"/>
            </a:pPr>
            <a:r>
              <a:rPr lang="en-US" sz="2000" dirty="0"/>
              <a:t>Requires disclosure of known lead-based paint hazards.</a:t>
            </a:r>
          </a:p>
          <a:p>
            <a:pPr lvl="1">
              <a:buFont typeface="Courier New" panose="02070309020205020404" pitchFamily="49" charset="0"/>
              <a:buChar char="o"/>
            </a:pPr>
            <a:r>
              <a:rPr lang="en-US" sz="2000" dirty="0"/>
              <a:t>Requires disclosure of records or reports pertaining to lead-based hazards.</a:t>
            </a:r>
          </a:p>
          <a:p>
            <a:pPr lvl="1">
              <a:buFont typeface="Courier New" panose="02070309020205020404" pitchFamily="49" charset="0"/>
              <a:buChar char="o"/>
            </a:pPr>
            <a:r>
              <a:rPr lang="en-US" sz="2000" dirty="0"/>
              <a:t>North Carolina has developed their own form regarding lead-based paint disclosure.</a:t>
            </a:r>
          </a:p>
          <a:p>
            <a:pPr lvl="1">
              <a:buFont typeface="Courier New" panose="02070309020205020404" pitchFamily="49" charset="0"/>
              <a:buChar char="o"/>
            </a:pPr>
            <a:r>
              <a:rPr lang="en-US" sz="2000" dirty="0"/>
              <a:t>Another requirement of the act is that purchasers be given at least 10 days to undertake a lead-based paint assessment and testing, although this right can be either waived or extended.</a:t>
            </a:r>
          </a:p>
          <a:p>
            <a:endParaRPr lang="en-US" sz="1500" dirty="0"/>
          </a:p>
        </p:txBody>
      </p:sp>
      <p:sp>
        <p:nvSpPr>
          <p:cNvPr id="4" name="Footer Placeholder 3">
            <a:extLst>
              <a:ext uri="{FF2B5EF4-FFF2-40B4-BE49-F238E27FC236}">
                <a16:creationId xmlns:a16="http://schemas.microsoft.com/office/drawing/2014/main" xmlns="" id="{F90C35A2-DDFE-4238-BB5F-D1B9417A2865}"/>
              </a:ext>
            </a:extLst>
          </p:cNvPr>
          <p:cNvSpPr>
            <a:spLocks noGrp="1"/>
          </p:cNvSpPr>
          <p:nvPr>
            <p:ph type="ftr" sz="quarter" idx="11"/>
          </p:nvPr>
        </p:nvSpPr>
        <p:spPr/>
        <p:txBody>
          <a:bodyPr/>
          <a:lstStyle/>
          <a:p>
            <a:r>
              <a:rPr lang="en-US" smtClean="0"/>
              <a:t>© OnCourse Learning</a:t>
            </a:r>
            <a:endParaRPr lang="en-US" dirty="0"/>
          </a:p>
        </p:txBody>
      </p:sp>
      <p:pic>
        <p:nvPicPr>
          <p:cNvPr id="5" name="Picture 8">
            <a:extLst>
              <a:ext uri="{FF2B5EF4-FFF2-40B4-BE49-F238E27FC236}">
                <a16:creationId xmlns:a16="http://schemas.microsoft.com/office/drawing/2014/main" xmlns="" id="{0E7B346A-EEE7-495F-BE8A-0CFF27538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BD592EA8-8F00-4254-B631-690040DA2CB9}"/>
              </a:ext>
            </a:extLst>
          </p:cNvPr>
          <p:cNvSpPr/>
          <p:nvPr/>
        </p:nvSpPr>
        <p:spPr>
          <a:xfrm>
            <a:off x="4594329" y="270172"/>
            <a:ext cx="3142270"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sp>
        <p:nvSpPr>
          <p:cNvPr id="2" name="Slide Number Placeholder 1"/>
          <p:cNvSpPr>
            <a:spLocks noGrp="1"/>
          </p:cNvSpPr>
          <p:nvPr>
            <p:ph type="sldNum" sz="quarter" idx="12"/>
          </p:nvPr>
        </p:nvSpPr>
        <p:spPr/>
        <p:txBody>
          <a:bodyPr/>
          <a:lstStyle/>
          <a:p>
            <a:fld id="{4A524112-D391-4D26-ACEF-B657F9D01A57}" type="slidenum">
              <a:rPr lang="en-US" smtClean="0"/>
              <a:t>6</a:t>
            </a:fld>
            <a:endParaRPr lang="en-US"/>
          </a:p>
        </p:txBody>
      </p:sp>
    </p:spTree>
    <p:extLst>
      <p:ext uri="{BB962C8B-B14F-4D97-AF65-F5344CB8AC3E}">
        <p14:creationId xmlns:p14="http://schemas.microsoft.com/office/powerpoint/2010/main" val="68869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381000" y="1400452"/>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Asbestos</a:t>
            </a:r>
            <a:endParaRPr lang="en-US" sz="2000" dirty="0">
              <a:solidFill>
                <a:schemeClr val="accent3">
                  <a:lumMod val="50000"/>
                </a:schemeClr>
              </a:solidFill>
              <a:latin typeface="Times New Roman" pitchFamily="18" charset="0"/>
              <a:cs typeface="Times New Roman" pitchFamily="18" charset="0"/>
            </a:endParaRPr>
          </a:p>
        </p:txBody>
      </p:sp>
      <p:sp>
        <p:nvSpPr>
          <p:cNvPr id="3" name="TextBox 2"/>
          <p:cNvSpPr txBox="1"/>
          <p:nvPr/>
        </p:nvSpPr>
        <p:spPr>
          <a:xfrm>
            <a:off x="228600" y="2514600"/>
            <a:ext cx="6400800" cy="2862322"/>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Asbestos is fibrous material used for its strengthening ability and for heat and fire resistance.</a:t>
            </a:r>
          </a:p>
          <a:p>
            <a:pPr marL="342900" indent="-342900">
              <a:buFont typeface="Wingdings" pitchFamily="2" charset="2"/>
              <a:buChar char="q"/>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Effectively banned in 1978</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Health risks from tiny particles trapped in lungs</a:t>
            </a:r>
          </a:p>
          <a:p>
            <a:pPr marL="742950" indent="-342900">
              <a:buFont typeface="Arial" pitchFamily="34" charset="0"/>
              <a:buChar char="•"/>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Common method to reduce health risks is to encapsulate</a:t>
            </a:r>
          </a:p>
        </p:txBody>
      </p:sp>
      <p:pic>
        <p:nvPicPr>
          <p:cNvPr id="2050" name="Picture 2" descr="http://dec.alaska.gov/air/anpms/images/asbestos-roof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478" y="4672072"/>
            <a:ext cx="2077792" cy="140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4A524112-D391-4D26-ACEF-B657F9D01A57}" type="slidenum">
              <a:rPr lang="en-US" smtClean="0"/>
              <a:t>7</a:t>
            </a:fld>
            <a:endParaRPr lang="en-US"/>
          </a:p>
        </p:txBody>
      </p:sp>
    </p:spTree>
    <p:extLst>
      <p:ext uri="{BB962C8B-B14F-4D97-AF65-F5344CB8AC3E}">
        <p14:creationId xmlns:p14="http://schemas.microsoft.com/office/powerpoint/2010/main" val="204099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2E0E45-F531-490A-A5A2-BDCD6D5A9FB5}"/>
              </a:ext>
            </a:extLst>
          </p:cNvPr>
          <p:cNvSpPr>
            <a:spLocks noGrp="1"/>
          </p:cNvSpPr>
          <p:nvPr>
            <p:ph idx="1"/>
          </p:nvPr>
        </p:nvSpPr>
        <p:spPr/>
        <p:txBody>
          <a:bodyPr>
            <a:normAutofit/>
          </a:bodyPr>
          <a:lstStyle/>
          <a:p>
            <a:pPr marL="0" indent="0" algn="ctr">
              <a:buNone/>
            </a:pPr>
            <a:r>
              <a:rPr lang="en-US" sz="2400" b="1" dirty="0">
                <a:solidFill>
                  <a:schemeClr val="accent3">
                    <a:lumMod val="50000"/>
                  </a:schemeClr>
                </a:solidFill>
                <a:latin typeface="Arial" pitchFamily="34" charset="0"/>
                <a:cs typeface="Arial" pitchFamily="34" charset="0"/>
              </a:rPr>
              <a:t>Environmental Issues in Real Estate</a:t>
            </a:r>
          </a:p>
          <a:p>
            <a:pPr marL="0" indent="0">
              <a:buNone/>
            </a:pPr>
            <a:endParaRPr lang="en-US" sz="2000" b="1" dirty="0">
              <a:solidFill>
                <a:schemeClr val="accent3">
                  <a:lumMod val="50000"/>
                </a:schemeClr>
              </a:solidFill>
              <a:latin typeface="Arial" pitchFamily="34" charset="0"/>
              <a:cs typeface="Arial" pitchFamily="34" charset="0"/>
            </a:endParaRPr>
          </a:p>
          <a:p>
            <a:pPr marL="0" indent="0">
              <a:buNone/>
            </a:pPr>
            <a:r>
              <a:rPr lang="en-US" sz="2000" b="1" dirty="0">
                <a:solidFill>
                  <a:schemeClr val="accent3">
                    <a:lumMod val="50000"/>
                  </a:schemeClr>
                </a:solidFill>
                <a:latin typeface="Arial" pitchFamily="34" charset="0"/>
                <a:cs typeface="Arial" pitchFamily="34" charset="0"/>
              </a:rPr>
              <a:t>Asbestos</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Two types:</a:t>
            </a:r>
          </a:p>
          <a:p>
            <a:pPr marL="742950"/>
            <a:r>
              <a:rPr lang="en-US" sz="2000" dirty="0">
                <a:latin typeface="Times New Roman" panose="02020603050405020304" pitchFamily="18" charset="0"/>
                <a:cs typeface="Times New Roman" panose="02020603050405020304" pitchFamily="18" charset="0"/>
              </a:rPr>
              <a:t>“</a:t>
            </a:r>
            <a:r>
              <a:rPr lang="en-US" sz="2000" b="1" dirty="0">
                <a:latin typeface="Times New Roman" pitchFamily="18" charset="0"/>
                <a:cs typeface="Times New Roman" pitchFamily="18" charset="0"/>
              </a:rPr>
              <a:t>Friable</a:t>
            </a:r>
            <a:r>
              <a:rPr lang="en-US" sz="2000" dirty="0">
                <a:latin typeface="Times New Roman" pitchFamily="18" charset="0"/>
                <a:cs typeface="Times New Roman" pitchFamily="18" charset="0"/>
              </a:rPr>
              <a:t>” refers to asbestos that will become airborne particles if disturbed (ex- old insulation)</a:t>
            </a:r>
          </a:p>
          <a:p>
            <a:pPr marL="742950"/>
            <a:r>
              <a:rPr lang="en-US" sz="2000" dirty="0">
                <a:latin typeface="Times New Roman" pitchFamily="18" charset="0"/>
                <a:cs typeface="Times New Roman" pitchFamily="18" charset="0"/>
              </a:rPr>
              <a:t>“</a:t>
            </a:r>
            <a:r>
              <a:rPr lang="en-US" sz="2000" b="1" dirty="0">
                <a:latin typeface="Times New Roman" pitchFamily="18" charset="0"/>
                <a:cs typeface="Times New Roman" pitchFamily="18" charset="0"/>
              </a:rPr>
              <a:t>Non-friable</a:t>
            </a:r>
            <a:r>
              <a:rPr lang="en-US" sz="2000" dirty="0">
                <a:latin typeface="Times New Roman" pitchFamily="18" charset="0"/>
                <a:cs typeface="Times New Roman" pitchFamily="18" charset="0"/>
              </a:rPr>
              <a:t>” will not become airborne if contact is made</a:t>
            </a:r>
          </a:p>
          <a:p>
            <a:pPr marL="742950"/>
            <a:r>
              <a:rPr lang="en-US" sz="2000" dirty="0">
                <a:latin typeface="Times New Roman" pitchFamily="18" charset="0"/>
                <a:cs typeface="Times New Roman" pitchFamily="18" charset="0"/>
              </a:rPr>
              <a:t>(ex- flooring, siding, roofing)</a:t>
            </a:r>
          </a:p>
          <a:p>
            <a:pPr lvl="1">
              <a:buFont typeface="Arial" panose="020B0604020202020204" pitchFamily="34" charset="0"/>
              <a:buChar char="•"/>
            </a:pPr>
            <a:r>
              <a:rPr lang="en-US" sz="2000" dirty="0">
                <a:latin typeface="Times New Roman" pitchFamily="18" charset="0"/>
                <a:cs typeface="Times New Roman" pitchFamily="18" charset="0"/>
              </a:rPr>
              <a:t>If removal is desired, it should be undertaken only by state-licensed asbestos abatement contractors who will dispose of the asbestos in accordance with state environmental requirements.</a:t>
            </a:r>
          </a:p>
        </p:txBody>
      </p:sp>
      <p:sp>
        <p:nvSpPr>
          <p:cNvPr id="4" name="Footer Placeholder 3">
            <a:extLst>
              <a:ext uri="{FF2B5EF4-FFF2-40B4-BE49-F238E27FC236}">
                <a16:creationId xmlns:a16="http://schemas.microsoft.com/office/drawing/2014/main" xmlns="" id="{6CB01CF6-2996-424A-B827-C6F19E651BD2}"/>
              </a:ext>
            </a:extLst>
          </p:cNvPr>
          <p:cNvSpPr>
            <a:spLocks noGrp="1"/>
          </p:cNvSpPr>
          <p:nvPr>
            <p:ph type="ftr" sz="quarter" idx="11"/>
          </p:nvPr>
        </p:nvSpPr>
        <p:spPr/>
        <p:txBody>
          <a:bodyPr/>
          <a:lstStyle/>
          <a:p>
            <a:r>
              <a:rPr lang="en-US" smtClean="0"/>
              <a:t>© OnCourse Learning</a:t>
            </a:r>
            <a:endParaRPr lang="en-US" dirty="0"/>
          </a:p>
        </p:txBody>
      </p:sp>
      <p:pic>
        <p:nvPicPr>
          <p:cNvPr id="6" name="Picture 8">
            <a:extLst>
              <a:ext uri="{FF2B5EF4-FFF2-40B4-BE49-F238E27FC236}">
                <a16:creationId xmlns:a16="http://schemas.microsoft.com/office/drawing/2014/main" xmlns="" id="{AE113EB8-1937-41C8-A92A-2CB102CF6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xmlns="" id="{9E8E12E9-6470-4C4E-A302-8951932F4AB4}"/>
              </a:ext>
            </a:extLst>
          </p:cNvPr>
          <p:cNvSpPr/>
          <p:nvPr/>
        </p:nvSpPr>
        <p:spPr>
          <a:xfrm>
            <a:off x="4170790" y="284777"/>
            <a:ext cx="3142270" cy="923330"/>
          </a:xfrm>
          <a:prstGeom prst="rect">
            <a:avLst/>
          </a:prstGeom>
        </p:spPr>
        <p:txBody>
          <a:bodyPr wrap="none">
            <a:spAutoFit/>
          </a:bodyPr>
          <a:lstStyle/>
          <a:p>
            <a:pPr lvl="0" algn="ctr"/>
            <a:r>
              <a:rPr lang="en-US" sz="5400" b="1" spc="150" dirty="0">
                <a:ln w="11430"/>
                <a:solidFill>
                  <a:srgbClr val="F8F8F8"/>
                </a:solidFill>
                <a:effectLst>
                  <a:outerShdw blurRad="25400" algn="tl" rotWithShape="0">
                    <a:srgbClr val="000000">
                      <a:alpha val="43000"/>
                    </a:srgbClr>
                  </a:outerShdw>
                </a:effectLst>
              </a:rPr>
              <a:t>Chapter 6</a:t>
            </a:r>
          </a:p>
        </p:txBody>
      </p:sp>
      <p:sp>
        <p:nvSpPr>
          <p:cNvPr id="2" name="Slide Number Placeholder 1"/>
          <p:cNvSpPr>
            <a:spLocks noGrp="1"/>
          </p:cNvSpPr>
          <p:nvPr>
            <p:ph type="sldNum" sz="quarter" idx="12"/>
          </p:nvPr>
        </p:nvSpPr>
        <p:spPr/>
        <p:txBody>
          <a:bodyPr/>
          <a:lstStyle/>
          <a:p>
            <a:fld id="{4A524112-D391-4D26-ACEF-B657F9D01A57}" type="slidenum">
              <a:rPr lang="en-US" smtClean="0"/>
              <a:t>8</a:t>
            </a:fld>
            <a:endParaRPr lang="en-US"/>
          </a:p>
        </p:txBody>
      </p:sp>
    </p:spTree>
    <p:extLst>
      <p:ext uri="{BB962C8B-B14F-4D97-AF65-F5344CB8AC3E}">
        <p14:creationId xmlns:p14="http://schemas.microsoft.com/office/powerpoint/2010/main" val="227661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43200"/>
            <a:ext cx="7696200" cy="3170099"/>
          </a:xfrm>
          <a:prstGeom prst="rect">
            <a:avLst/>
          </a:prstGeom>
          <a:noFill/>
        </p:spPr>
        <p:txBody>
          <a:bodyPr wrap="square" rtlCol="0">
            <a:spAutoFit/>
          </a:bodyPr>
          <a:lstStyle/>
          <a:p>
            <a:pPr marL="342900" indent="-342900">
              <a:buFont typeface="Wingdings" pitchFamily="2" charset="2"/>
              <a:buChar char="q"/>
            </a:pPr>
            <a:r>
              <a:rPr lang="en-US" sz="2000" dirty="0">
                <a:latin typeface="Times New Roman" pitchFamily="18" charset="0"/>
                <a:cs typeface="Times New Roman" pitchFamily="18" charset="0"/>
              </a:rPr>
              <a:t>Radon is a colorless, odor-less radio-active gas naturally from decaying uranium deposits</a:t>
            </a:r>
          </a:p>
          <a:p>
            <a:pPr marL="342900" indent="-342900">
              <a:buFont typeface="Wingdings" pitchFamily="2" charset="2"/>
              <a:buChar char="q"/>
            </a:pPr>
            <a:endParaRPr lang="en-US" sz="2000" dirty="0">
              <a:latin typeface="Times New Roman" pitchFamily="18" charset="0"/>
              <a:cs typeface="Times New Roman" pitchFamily="18" charset="0"/>
            </a:endParaRPr>
          </a:p>
          <a:p>
            <a:pPr marL="742950" indent="-342900">
              <a:buFont typeface="Arial" pitchFamily="34" charset="0"/>
              <a:buChar char="•"/>
            </a:pPr>
            <a:r>
              <a:rPr lang="en-US" sz="2000" dirty="0">
                <a:latin typeface="Times New Roman" pitchFamily="18" charset="0"/>
                <a:cs typeface="Times New Roman" pitchFamily="18" charset="0"/>
              </a:rPr>
              <a:t>second leading cause of lung cancer</a:t>
            </a:r>
          </a:p>
          <a:p>
            <a:pPr marL="742950" indent="-342900">
              <a:buFont typeface="Arial" pitchFamily="34" charset="0"/>
              <a:buChar char="•"/>
            </a:pPr>
            <a:r>
              <a:rPr lang="en-US" sz="2000" dirty="0">
                <a:latin typeface="Times New Roman" pitchFamily="18" charset="0"/>
                <a:cs typeface="Times New Roman" pitchFamily="18" charset="0"/>
              </a:rPr>
              <a:t>gets into home through cracks and around pipes</a:t>
            </a:r>
          </a:p>
          <a:p>
            <a:pPr marL="742950" indent="-342900">
              <a:buFont typeface="Arial" pitchFamily="34" charset="0"/>
              <a:buChar char="•"/>
            </a:pPr>
            <a:r>
              <a:rPr lang="en-US" sz="2000" dirty="0">
                <a:latin typeface="Times New Roman" pitchFamily="18" charset="0"/>
                <a:cs typeface="Times New Roman" pitchFamily="18" charset="0"/>
              </a:rPr>
              <a:t>measured in picocuries. EPA considers 4.0 picocuries maximum acceptable level</a:t>
            </a:r>
          </a:p>
          <a:p>
            <a:pPr marL="742950" indent="-342900">
              <a:buFont typeface="Arial" pitchFamily="34" charset="0"/>
              <a:buChar char="•"/>
            </a:pPr>
            <a:r>
              <a:rPr lang="en-US" sz="2000" dirty="0">
                <a:latin typeface="Times New Roman" pitchFamily="18" charset="0"/>
                <a:cs typeface="Times New Roman" pitchFamily="18" charset="0"/>
              </a:rPr>
              <a:t>The North Carolina Real Estate Commission considers that a radon reading of 4.0 or higher is a “material fact” and must be disclosed by the broker.</a:t>
            </a:r>
          </a:p>
        </p:txBody>
      </p:sp>
      <p:pic>
        <p:nvPicPr>
          <p:cNvPr id="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76800" y="224135"/>
            <a:ext cx="314227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a:ln w="11430"/>
                <a:solidFill>
                  <a:srgbClr val="F8F8F8"/>
                </a:solidFill>
                <a:effectLst>
                  <a:outerShdw blurRad="25400" algn="tl" rotWithShape="0">
                    <a:srgbClr val="000000">
                      <a:alpha val="43000"/>
                    </a:srgbClr>
                  </a:outerShdw>
                </a:effectLst>
              </a:rPr>
              <a:t>Chapter 6</a:t>
            </a:r>
          </a:p>
        </p:txBody>
      </p:sp>
      <p:sp>
        <p:nvSpPr>
          <p:cNvPr id="7" name="TextBox 6"/>
          <p:cNvSpPr txBox="1"/>
          <p:nvPr/>
        </p:nvSpPr>
        <p:spPr>
          <a:xfrm>
            <a:off x="977390" y="1371600"/>
            <a:ext cx="7180870" cy="1077218"/>
          </a:xfrm>
          <a:prstGeom prst="rect">
            <a:avLst/>
          </a:prstGeom>
          <a:noFill/>
        </p:spPr>
        <p:txBody>
          <a:bodyPr wrap="square" rtlCol="0">
            <a:spAutoFit/>
          </a:bodyPr>
          <a:lstStyle/>
          <a:p>
            <a:pPr algn="ctr"/>
            <a:r>
              <a:rPr lang="en-US" sz="2400" b="1" dirty="0">
                <a:solidFill>
                  <a:schemeClr val="accent3">
                    <a:lumMod val="50000"/>
                  </a:schemeClr>
                </a:solidFill>
                <a:latin typeface="Arial" pitchFamily="34" charset="0"/>
                <a:cs typeface="Arial" pitchFamily="34" charset="0"/>
              </a:rPr>
              <a:t>Environmental Issues in Real Estate</a:t>
            </a:r>
          </a:p>
          <a:p>
            <a:endParaRPr lang="en-US" sz="2000" b="1" dirty="0">
              <a:solidFill>
                <a:schemeClr val="accent3">
                  <a:lumMod val="50000"/>
                </a:schemeClr>
              </a:solidFill>
              <a:latin typeface="Arial" pitchFamily="34" charset="0"/>
              <a:cs typeface="Arial" pitchFamily="34" charset="0"/>
            </a:endParaRPr>
          </a:p>
          <a:p>
            <a:r>
              <a:rPr lang="en-US" sz="2000" b="1" dirty="0">
                <a:solidFill>
                  <a:schemeClr val="accent3">
                    <a:lumMod val="50000"/>
                  </a:schemeClr>
                </a:solidFill>
                <a:latin typeface="Arial" pitchFamily="34" charset="0"/>
                <a:cs typeface="Arial" pitchFamily="34" charset="0"/>
              </a:rPr>
              <a:t>Radon</a:t>
            </a:r>
            <a:endParaRPr lang="en-US" sz="2000" dirty="0">
              <a:solidFill>
                <a:schemeClr val="accent3">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4A524112-D391-4D26-ACEF-B657F9D01A57}" type="slidenum">
              <a:rPr lang="en-US" smtClean="0"/>
              <a:t>9</a:t>
            </a:fld>
            <a:endParaRPr lang="en-US"/>
          </a:p>
        </p:txBody>
      </p:sp>
    </p:spTree>
    <p:extLst>
      <p:ext uri="{BB962C8B-B14F-4D97-AF65-F5344CB8AC3E}">
        <p14:creationId xmlns:p14="http://schemas.microsoft.com/office/powerpoint/2010/main" val="2448751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955</Words>
  <Application>Microsoft Office PowerPoint</Application>
  <PresentationFormat>On-screen Show (4:3)</PresentationFormat>
  <Paragraphs>191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OfficeDepot (789999)</dc:creator>
  <cp:lastModifiedBy>Elizabeth King</cp:lastModifiedBy>
  <cp:revision>24</cp:revision>
  <dcterms:created xsi:type="dcterms:W3CDTF">2013-10-25T22:06:16Z</dcterms:created>
  <dcterms:modified xsi:type="dcterms:W3CDTF">2019-04-19T17:59:46Z</dcterms:modified>
</cp:coreProperties>
</file>