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7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6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59" autoAdjust="0"/>
    <p:restoredTop sz="94660"/>
  </p:normalViewPr>
  <p:slideViewPr>
    <p:cSldViewPr>
      <p:cViewPr>
        <p:scale>
          <a:sx n="77" d="100"/>
          <a:sy n="77" d="100"/>
        </p:scale>
        <p:origin x="-103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6DFA4-754F-4EA1-9838-9C0E81D95CB4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5B5E4-5B14-49C1-8B66-EA510FFA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88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8C7A-0F27-485B-93F7-6FB1A05767FE}" type="datetime1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D26D-12A7-4EB9-BAE5-07416F430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70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4E965-71DA-41F7-A18C-3B7D6CB3C231}" type="datetime1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D26D-12A7-4EB9-BAE5-07416F430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86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4B7A5-A394-4631-A679-F8898AED11CE}" type="datetime1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D26D-12A7-4EB9-BAE5-07416F430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89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97AD8-7876-417B-AB70-BBEB25F2C50F}" type="datetime1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D26D-12A7-4EB9-BAE5-07416F430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6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2E154-88FC-4899-A17A-CF01B4F10FB2}" type="datetime1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D26D-12A7-4EB9-BAE5-07416F430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69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37D2-6B29-4EF7-9510-16E91CC69B43}" type="datetime1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D26D-12A7-4EB9-BAE5-07416F430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399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C3825-AEFC-4711-9391-3A8AAA1825DD}" type="datetime1">
              <a:rPr lang="en-US" smtClean="0"/>
              <a:t>4/19/2019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D26D-12A7-4EB9-BAE5-07416F430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48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CDDE7-AF8F-4A30-A984-7EFA6313F46F}" type="datetime1">
              <a:rPr lang="en-US" smtClean="0"/>
              <a:t>4/19/2019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D26D-12A7-4EB9-BAE5-07416F430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78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3DDED-D213-429A-92E3-5C774DAC9BEC}" type="datetime1">
              <a:rPr lang="en-US" smtClean="0"/>
              <a:t>4/19/2019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D26D-12A7-4EB9-BAE5-07416F430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04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9F24-4135-4910-BC73-AEED50EE9BDA}" type="datetime1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D26D-12A7-4EB9-BAE5-07416F430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68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3140-1635-4BA4-AE65-DAD025169DCE}" type="datetime1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D26D-12A7-4EB9-BAE5-07416F430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1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A2452-E96F-42FE-8178-3BA4DBCC291A}" type="datetime1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OnCourse Learning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0D26D-12A7-4EB9-BAE5-07416F430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28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609600" y="6446837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© OnCourse Learning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76200"/>
            <a:ext cx="5188167" cy="67056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D26D-12A7-4EB9-BAE5-07416F4306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0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0EA7FF-6AE9-4C8A-936E-1B9DA11E7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altLang="en-US" sz="2400" b="1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Contract Law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altLang="en-US" sz="1800" b="1" dirty="0">
              <a:solidFill>
                <a:srgbClr val="9BBB59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US" altLang="en-US" sz="2000" b="1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 for Reality of Consent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altLang="en-US" sz="2000" b="1" dirty="0">
              <a:solidFill>
                <a:srgbClr val="9BBB59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Negligent Misrepresentation:</a:t>
            </a:r>
          </a:p>
          <a:p>
            <a:pPr marL="690562" lvl="1" indent="-34290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A contracting party who has entered a contract in reliance upon a negligent misrepresentation of a material fact is legally entitled to rescind the contract.</a:t>
            </a:r>
          </a:p>
          <a:p>
            <a:pPr marL="690562" lvl="1" indent="-342900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Innocent Misrepresentation:</a:t>
            </a:r>
          </a:p>
          <a:p>
            <a:pPr marL="690562" lvl="1" indent="-34290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unintentional misstatement where the party could not “reasonably have known”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B758178-484A-4C5D-9936-5B04B4308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892C4F49-41FB-4BCE-AAE7-C3B9DA023D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51662" r="2042" b="28466"/>
          <a:stretch/>
        </p:blipFill>
        <p:spPr bwMode="auto">
          <a:xfrm>
            <a:off x="-1045" y="-846"/>
            <a:ext cx="9141913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B471A70-73D4-4B9C-A07B-BD92495D78AE}"/>
              </a:ext>
            </a:extLst>
          </p:cNvPr>
          <p:cNvSpPr/>
          <p:nvPr/>
        </p:nvSpPr>
        <p:spPr>
          <a:xfrm>
            <a:off x="4343400" y="147089"/>
            <a:ext cx="31422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Chapter 9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D26D-12A7-4EB9-BAE5-07416F4306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62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51662" r="2042" b="28466"/>
          <a:stretch/>
        </p:blipFill>
        <p:spPr bwMode="auto">
          <a:xfrm>
            <a:off x="-1045" y="-846"/>
            <a:ext cx="9141913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00600" y="147089"/>
            <a:ext cx="3142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Chapter 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336375"/>
            <a:ext cx="8610600" cy="5404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Contract Law</a:t>
            </a:r>
          </a:p>
          <a:p>
            <a:pPr>
              <a:defRPr/>
            </a:pPr>
            <a:endParaRPr lang="en-US" altLang="en-US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 for Reality of Consent</a:t>
            </a:r>
          </a:p>
          <a:p>
            <a:pPr marL="223838" indent="-223838" algn="ctr">
              <a:lnSpc>
                <a:spcPct val="80000"/>
              </a:lnSpc>
              <a:defRPr/>
            </a:pPr>
            <a:endParaRPr lang="en-US" altLang="en-US" sz="1400" dirty="0">
              <a:solidFill>
                <a:schemeClr val="hlink"/>
              </a:solidFill>
              <a:latin typeface="Verdana" pitchFamily="34" charset="0"/>
            </a:endParaRP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Unfair and Deceptive Trade Practices (North Carolina General Statute): </a:t>
            </a:r>
          </a:p>
          <a:p>
            <a:pPr marL="690562" lvl="1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Can invalidate a contract if a seller or his/her agent violates it.</a:t>
            </a:r>
          </a:p>
          <a:p>
            <a:pPr marL="690562" lvl="1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Proving fraud is not required.</a:t>
            </a:r>
          </a:p>
          <a:p>
            <a:pPr marL="690562" lvl="1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Liability for violations could be up to three times the loss incurred by the aggrieved party.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Duress: </a:t>
            </a:r>
          </a:p>
          <a:p>
            <a:pPr marL="690562" lvl="1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threat or fear in the negotiation of a contract</a:t>
            </a:r>
          </a:p>
          <a:p>
            <a:pPr marL="690562" lvl="1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renders the contract voidable</a:t>
            </a:r>
          </a:p>
          <a:p>
            <a:pPr marL="690562" lvl="1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allows threatened person to escape the contract </a:t>
            </a:r>
          </a:p>
          <a:p>
            <a:pPr marL="233362" indent="-342900"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Undue Influence:</a:t>
            </a:r>
          </a:p>
          <a:p>
            <a:pPr marL="690562" lvl="1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any improper or wrongful influence by one person over another person which prevents the other person from acting of his own free will</a:t>
            </a:r>
          </a:p>
          <a:p>
            <a:pPr marL="344487" lvl="1">
              <a:lnSpc>
                <a:spcPct val="80000"/>
              </a:lnSpc>
              <a:defRPr/>
            </a:pP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4487" lvl="1">
              <a:lnSpc>
                <a:spcPct val="80000"/>
              </a:lnSpc>
              <a:defRPr/>
            </a:pP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D26D-12A7-4EB9-BAE5-07416F4306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35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51662" r="2042" b="28466"/>
          <a:stretch/>
        </p:blipFill>
        <p:spPr bwMode="auto">
          <a:xfrm>
            <a:off x="-1045" y="-846"/>
            <a:ext cx="9141913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00600" y="147089"/>
            <a:ext cx="3142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Chapter 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336375"/>
            <a:ext cx="8610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Contract Law</a:t>
            </a:r>
          </a:p>
          <a:p>
            <a:pPr>
              <a:defRPr/>
            </a:pPr>
            <a:endParaRPr lang="en-US" altLang="en-US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 for Reality of Consent</a:t>
            </a:r>
          </a:p>
          <a:p>
            <a:pPr>
              <a:defRPr/>
            </a:pPr>
            <a:endParaRPr lang="en-US" altLang="en-US" sz="1400" dirty="0">
              <a:solidFill>
                <a:schemeClr val="hlink"/>
              </a:solidFill>
              <a:latin typeface="Verdana" pitchFamily="34" charset="0"/>
            </a:endParaRP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Contract Law and Auction Sales:</a:t>
            </a:r>
          </a:p>
          <a:p>
            <a:pPr marL="684212" lvl="1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Auctioneer can bind the seller to the transaction. </a:t>
            </a:r>
          </a:p>
          <a:p>
            <a:pPr marL="684212" lvl="1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Two types of auctions: </a:t>
            </a:r>
          </a:p>
          <a:p>
            <a:pPr marL="1141412" lvl="2" indent="-342900">
              <a:buFont typeface="Courier New" panose="02070309020205020404" pitchFamily="49" charset="0"/>
              <a:buChar char="o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“With Reserve”</a:t>
            </a:r>
          </a:p>
          <a:p>
            <a:pPr marL="1598612" lvl="3" indent="-342900">
              <a:buFont typeface="Wingdings" panose="05000000000000000000" pitchFamily="2" charset="2"/>
              <a:buChar char="§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seller reserves the right to halt the bidding if the results do not appear to be satisfactory to his/her terms. </a:t>
            </a:r>
          </a:p>
          <a:p>
            <a:pPr marL="1598612" lvl="3" indent="-342900">
              <a:buFont typeface="Wingdings" panose="05000000000000000000" pitchFamily="2" charset="2"/>
              <a:buChar char="§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seller must halt the bidding before the auctioneer indicates acceptance of a bid; thereby binding the seller to accept the bid.</a:t>
            </a:r>
          </a:p>
          <a:p>
            <a:pPr marL="1257300" lvl="2" indent="-342900">
              <a:buFont typeface="Courier New" panose="02070309020205020404" pitchFamily="49" charset="0"/>
              <a:buChar char="o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“Without Reserve” </a:t>
            </a:r>
          </a:p>
          <a:p>
            <a:pPr marL="1714500" lvl="3" indent="-342900">
              <a:buFont typeface="Wingdings" panose="05000000000000000000" pitchFamily="2" charset="2"/>
              <a:buChar char="§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seller holds no reservations and has indicated that he/she accepts whatever bids are obtained.</a:t>
            </a:r>
          </a:p>
          <a:p>
            <a:pPr marL="344487" lvl="1">
              <a:lnSpc>
                <a:spcPct val="80000"/>
              </a:lnSpc>
              <a:defRPr/>
            </a:pP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D26D-12A7-4EB9-BAE5-07416F4306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99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51662" r="2042" b="28466"/>
          <a:stretch/>
        </p:blipFill>
        <p:spPr bwMode="auto">
          <a:xfrm>
            <a:off x="-1045" y="-846"/>
            <a:ext cx="9141913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00600" y="147089"/>
            <a:ext cx="3142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Chapter 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336375"/>
            <a:ext cx="86106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Contract Law</a:t>
            </a:r>
          </a:p>
          <a:p>
            <a:pPr>
              <a:defRPr/>
            </a:pPr>
            <a:endParaRPr lang="en-US" altLang="en-US" sz="2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1400" dirty="0">
              <a:solidFill>
                <a:schemeClr val="hlink"/>
              </a:solidFill>
              <a:latin typeface="Verdana" pitchFamily="34" charset="0"/>
            </a:endParaRPr>
          </a:p>
          <a:p>
            <a:pPr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Dates and Times:</a:t>
            </a:r>
          </a:p>
          <a:p>
            <a:pPr marL="684212" lvl="1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Dates and times are interpreted as “within a reasonable period of time” as opposed to being strict.</a:t>
            </a:r>
          </a:p>
          <a:p>
            <a:pPr marL="684212" lvl="1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If parties wish to have date and/or time strictly interpreted they should insert the phrase “time is of the essence”.</a:t>
            </a:r>
          </a:p>
          <a:p>
            <a:pPr marL="684212" lvl="1" indent="-342900">
              <a:buFont typeface="Arial" pitchFamily="34" charset="0"/>
              <a:buChar char="•"/>
              <a:defRPr/>
            </a:pP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Statute of Frauds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684212" lvl="1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purpose is to prevent fraudulent proof of an oral contract</a:t>
            </a:r>
          </a:p>
          <a:p>
            <a:pPr marL="684212" lvl="1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oral contract is just as valid and enforceable as a written contract but:</a:t>
            </a:r>
          </a:p>
          <a:p>
            <a:pPr marL="1257300" lvl="2" indent="-342900">
              <a:buFont typeface="Courier New" panose="02070309020205020404" pitchFamily="49" charset="0"/>
              <a:buChar char="o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Oral contracts often lead to misunderstandings of the rights and obligations of the parties </a:t>
            </a:r>
          </a:p>
          <a:p>
            <a:pPr marL="1257300" lvl="2" indent="-342900">
              <a:buFont typeface="Courier New" panose="02070309020205020404" pitchFamily="49" charset="0"/>
              <a:buChar char="o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Oral contracts may be extremely difficult to prove in court should that become necessary. </a:t>
            </a:r>
          </a:p>
          <a:p>
            <a:pPr lvl="2">
              <a:defRPr/>
            </a:pP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  <a:p>
            <a:pPr marL="687387" lvl="1" indent="-342900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D26D-12A7-4EB9-BAE5-07416F4306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48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51662" r="2042" b="28466"/>
          <a:stretch/>
        </p:blipFill>
        <p:spPr bwMode="auto">
          <a:xfrm>
            <a:off x="-1045" y="-846"/>
            <a:ext cx="9141913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00600" y="147089"/>
            <a:ext cx="3142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Chapter 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336375"/>
            <a:ext cx="86106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Contract Law</a:t>
            </a:r>
          </a:p>
          <a:p>
            <a:pPr>
              <a:defRPr/>
            </a:pPr>
            <a:endParaRPr lang="en-US" altLang="en-US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Statute of Frauds</a:t>
            </a:r>
          </a:p>
          <a:p>
            <a:pPr>
              <a:defRPr/>
            </a:pPr>
            <a:endParaRPr lang="en-US" altLang="en-US" sz="1400" dirty="0">
              <a:solidFill>
                <a:schemeClr val="hlink"/>
              </a:solidFill>
              <a:latin typeface="Verdana" pitchFamily="34" charset="0"/>
            </a:endParaRPr>
          </a:p>
          <a:p>
            <a:pPr>
              <a:defRPr/>
            </a:pP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  <a:p>
            <a:pPr marL="687387" lvl="1" indent="-342900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Contracts involving the creation or conveyance of interest in real property:</a:t>
            </a:r>
          </a:p>
          <a:p>
            <a:pPr marL="1257300" lvl="2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must be in writing</a:t>
            </a:r>
          </a:p>
          <a:p>
            <a:pPr marL="1257300" lvl="2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must contain all of the essential elements required for contract validity.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examples include: </a:t>
            </a:r>
          </a:p>
          <a:p>
            <a:pPr marL="1714500" lvl="3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contracts to buy, sell, or exchange real estate</a:t>
            </a:r>
          </a:p>
          <a:p>
            <a:pPr marL="1714500" lvl="3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options </a:t>
            </a:r>
          </a:p>
          <a:p>
            <a:pPr marL="1714500" lvl="3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land contracts</a:t>
            </a:r>
          </a:p>
          <a:p>
            <a:pPr marL="1714500" lvl="3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lease contracts with a period of more than three years</a:t>
            </a:r>
          </a:p>
          <a:p>
            <a:pPr lvl="2">
              <a:defRPr/>
            </a:pP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  <a:p>
            <a:pPr marL="687387" lvl="1" indent="-342900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D26D-12A7-4EB9-BAE5-07416F4306C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306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51662" r="2042" b="28466"/>
          <a:stretch/>
        </p:blipFill>
        <p:spPr bwMode="auto">
          <a:xfrm>
            <a:off x="-1045" y="-846"/>
            <a:ext cx="9141913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00600" y="147089"/>
            <a:ext cx="3142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Chapter 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336375"/>
            <a:ext cx="86106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Contract Law</a:t>
            </a:r>
            <a:endParaRPr lang="en-US" altLang="en-US" sz="2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1400" dirty="0">
              <a:solidFill>
                <a:schemeClr val="hlink"/>
              </a:solidFill>
              <a:latin typeface="Verdana" pitchFamily="34" charset="0"/>
            </a:endParaRPr>
          </a:p>
          <a:p>
            <a:pPr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Uniform Electronic Transaction Act </a:t>
            </a:r>
          </a:p>
          <a:p>
            <a:pPr>
              <a:defRPr/>
            </a:pPr>
            <a:endParaRPr lang="en-US" altLang="en-US" sz="2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UETA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allows contracts to be created by electronic means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recognizes electronic signatures as binding</a:t>
            </a:r>
          </a:p>
          <a:p>
            <a:pPr marL="230187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be covered in detail in Chapter 10</a:t>
            </a:r>
          </a:p>
          <a:p>
            <a:pPr lvl="2"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7387" lvl="1" indent="-342900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www.in-houseadvisor.com/files/2012/07/iStock_000007672761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382" y="3810000"/>
            <a:ext cx="3121025" cy="263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D26D-12A7-4EB9-BAE5-07416F4306C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19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51662" r="2042" b="28466"/>
          <a:stretch/>
        </p:blipFill>
        <p:spPr bwMode="auto">
          <a:xfrm>
            <a:off x="-1045" y="-846"/>
            <a:ext cx="9141913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00600" y="147089"/>
            <a:ext cx="3142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Chapter 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336375"/>
            <a:ext cx="861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Contract Law</a:t>
            </a:r>
          </a:p>
          <a:p>
            <a:pPr>
              <a:defRPr/>
            </a:pPr>
            <a:endParaRPr lang="en-US" altLang="en-US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Agreement of the Parties</a:t>
            </a:r>
          </a:p>
          <a:p>
            <a:pPr>
              <a:defRPr/>
            </a:pPr>
            <a:endParaRPr lang="en-US" altLang="en-US" sz="1400" dirty="0">
              <a:solidFill>
                <a:schemeClr val="hlink"/>
              </a:solidFill>
              <a:latin typeface="Verdana" pitchFamily="34" charset="0"/>
            </a:endParaRPr>
          </a:p>
          <a:p>
            <a:pPr marL="687387" lvl="1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Accord and Satisfaction:</a:t>
            </a: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a settlement agreement between the parties</a:t>
            </a: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often a compromise that replaces the original contract</a:t>
            </a: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annuls and discharges the original agreement</a:t>
            </a: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If the buyer defaults on the contract, the seller can agree to accept some other consideration as a substitute.</a:t>
            </a: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If the amount and/or type of the consideration is spelled out in the original contract, it is called 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liquidated damages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4487" lvl="1">
              <a:lnSpc>
                <a:spcPct val="80000"/>
              </a:lnSpc>
              <a:defRPr/>
            </a:pP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D26D-12A7-4EB9-BAE5-07416F4306C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37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51662" r="2042" b="28466"/>
          <a:stretch/>
        </p:blipFill>
        <p:spPr bwMode="auto">
          <a:xfrm>
            <a:off x="-1045" y="-846"/>
            <a:ext cx="9141913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00600" y="147089"/>
            <a:ext cx="3142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Chapter 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2895600" cy="365125"/>
          </a:xfrm>
        </p:spPr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336375"/>
            <a:ext cx="861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Contract Law</a:t>
            </a:r>
          </a:p>
          <a:p>
            <a:pPr>
              <a:defRPr/>
            </a:pPr>
            <a:endParaRPr lang="en-US" altLang="en-US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Agreement of the Parties</a:t>
            </a:r>
          </a:p>
          <a:p>
            <a:pPr>
              <a:defRPr/>
            </a:pPr>
            <a:endParaRPr lang="en-US" altLang="en-US" sz="1400" dirty="0">
              <a:solidFill>
                <a:schemeClr val="hlink"/>
              </a:solidFill>
              <a:latin typeface="Verdana" pitchFamily="34" charset="0"/>
            </a:endParaRPr>
          </a:p>
          <a:p>
            <a:pPr marL="687387" lvl="1" indent="-342900"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Novation:</a:t>
            </a: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Substitution of a new contract for a prior contract</a:t>
            </a: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Two ways to create a novation:</a:t>
            </a:r>
          </a:p>
          <a:p>
            <a:pPr marL="1714500" lvl="3" indent="-342900">
              <a:buFont typeface="Courier New" panose="02070309020205020404" pitchFamily="49" charset="0"/>
              <a:buChar char="o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The parties to the original contract may be changed</a:t>
            </a:r>
          </a:p>
          <a:p>
            <a:pPr marL="1714500" lvl="3" indent="-342900">
              <a:buFont typeface="Courier New" panose="02070309020205020404" pitchFamily="49" charset="0"/>
              <a:buChar char="o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The parties may change the terms and void the old contract</a:t>
            </a:r>
          </a:p>
          <a:p>
            <a:pPr marL="1714500" lvl="3" indent="-342900">
              <a:buFont typeface="Courier New" panose="02070309020205020404" pitchFamily="49" charset="0"/>
              <a:buChar char="o"/>
              <a:defRPr/>
            </a:pP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  <a:p>
            <a:pPr marL="688975" lvl="2" indent="-342900"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Subsequent Modifying Agreement</a:t>
            </a:r>
          </a:p>
          <a:p>
            <a:pPr marL="1146175" lvl="3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often just a slight change to alter original agreement</a:t>
            </a:r>
          </a:p>
          <a:p>
            <a:pPr marL="687387" lvl="1" indent="-342900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609" y="5061584"/>
            <a:ext cx="2425948" cy="1539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D26D-12A7-4EB9-BAE5-07416F4306C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61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51662" r="2042" b="28466"/>
          <a:stretch/>
        </p:blipFill>
        <p:spPr bwMode="auto">
          <a:xfrm>
            <a:off x="-1045" y="-846"/>
            <a:ext cx="9141913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00600" y="147089"/>
            <a:ext cx="3142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Chapter 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4611" y="1551563"/>
            <a:ext cx="86106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Contract Law</a:t>
            </a:r>
          </a:p>
          <a:p>
            <a:pPr>
              <a:defRPr/>
            </a:pPr>
            <a:endParaRPr lang="en-US" altLang="en-US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Performance</a:t>
            </a:r>
          </a:p>
          <a:p>
            <a:pPr>
              <a:defRPr/>
            </a:pPr>
            <a:endParaRPr lang="en-US" altLang="en-US" sz="1400" dirty="0">
              <a:solidFill>
                <a:schemeClr val="hlink"/>
              </a:solidFill>
              <a:latin typeface="Verdana" pitchFamily="34" charset="0"/>
            </a:endParaRPr>
          </a:p>
          <a:p>
            <a:pPr marL="687387" lvl="1" indent="-342900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all of the terms of the contract have been fully performed by all parties</a:t>
            </a:r>
          </a:p>
          <a:p>
            <a:pPr marL="687387" lvl="1" indent="-342900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endParaRPr lang="en-US" altLang="en-US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Impossibility of Performance</a:t>
            </a:r>
            <a:endParaRPr lang="en-US" altLang="en-US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if a party to a contract is unable to perform obligations under a contract, they are not relieved of liability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if performance of a contractual obligation becomes illegal as a result of a change in law after the contract was created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if performance is specific to contractor and cannot be performed by another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D26D-12A7-4EB9-BAE5-07416F4306C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67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51662" r="2042" b="28466"/>
          <a:stretch/>
        </p:blipFill>
        <p:spPr bwMode="auto">
          <a:xfrm>
            <a:off x="-1045" y="-846"/>
            <a:ext cx="9141913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00600" y="147089"/>
            <a:ext cx="3142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Chapter 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336375"/>
            <a:ext cx="86106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Contract Law</a:t>
            </a:r>
          </a:p>
          <a:p>
            <a:pPr>
              <a:defRPr/>
            </a:pPr>
            <a:endParaRPr lang="en-US" altLang="en-US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 of Law</a:t>
            </a:r>
          </a:p>
          <a:p>
            <a:pPr>
              <a:defRPr/>
            </a:pPr>
            <a:endParaRPr lang="en-US" altLang="en-US" sz="1400" dirty="0">
              <a:solidFill>
                <a:schemeClr val="hlink"/>
              </a:solidFill>
              <a:latin typeface="Verdana" pitchFamily="34" charset="0"/>
            </a:endParaRP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Assignment of Contracts: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q"/>
              <a:defRPr/>
            </a:pP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refers to the transfer of legal rights and obligations by one party to another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assignable provided no prohibition against assignment is spelled out in the contract itself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does not relieve the assignor of the of the responsibility for performance in the event the assignee fails to perform</a:t>
            </a:r>
          </a:p>
          <a:p>
            <a:pPr marL="346075">
              <a:lnSpc>
                <a:spcPct val="80000"/>
              </a:lnSpc>
              <a:defRPr/>
            </a:pP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blog.foreclosures.com/wp-content/uploads/2013/03/assignment_contract12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667669"/>
            <a:ext cx="2561867" cy="17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D26D-12A7-4EB9-BAE5-07416F4306C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5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51662" r="2042" b="28466"/>
          <a:stretch/>
        </p:blipFill>
        <p:spPr bwMode="auto">
          <a:xfrm>
            <a:off x="-1045" y="-846"/>
            <a:ext cx="9141913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00600" y="147089"/>
            <a:ext cx="3142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Chapter 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336375"/>
            <a:ext cx="86106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ctr">
              <a:defRPr/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Contract Law</a:t>
            </a:r>
          </a:p>
          <a:p>
            <a:pPr marL="228600" indent="-228600">
              <a:defRPr/>
            </a:pPr>
            <a:endParaRPr lang="en-US" altLang="en-US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Objectives</a:t>
            </a:r>
          </a:p>
          <a:p>
            <a:pPr marL="228600" indent="-228600">
              <a:defRPr/>
            </a:pPr>
            <a:endParaRPr lang="en-US" altLang="en-US" sz="2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Define basic contract term, including express, implied, bilateral, unilateral, executed, </a:t>
            </a:r>
            <a:r>
              <a:rPr lang="en-US" alt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executory</a:t>
            </a: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valid, void, and voidable contracts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Define the essential elements of a contract, including mutual assent, consideration, capacity of the parties, and lawful objective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Define the requirements of reality of consent to a contract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Describe the contract law of auction sales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Describe how contracts are discharged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Describe the assignment of contracts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List the rules for interpretation of contracts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Describe contract remedies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810000"/>
            <a:ext cx="1778508" cy="26669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D26D-12A7-4EB9-BAE5-07416F4306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1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51662" r="2042" b="28466"/>
          <a:stretch/>
        </p:blipFill>
        <p:spPr bwMode="auto">
          <a:xfrm>
            <a:off x="-1045" y="-846"/>
            <a:ext cx="9141913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00600" y="147089"/>
            <a:ext cx="3142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Chapter 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336375"/>
            <a:ext cx="86106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Contract Law</a:t>
            </a:r>
          </a:p>
          <a:p>
            <a:pPr>
              <a:defRPr/>
            </a:pPr>
            <a:endParaRPr lang="en-US" altLang="en-US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 of Law</a:t>
            </a:r>
          </a:p>
          <a:p>
            <a:pPr>
              <a:defRPr/>
            </a:pPr>
            <a:endParaRPr lang="en-US" altLang="en-US" sz="1400" dirty="0">
              <a:solidFill>
                <a:schemeClr val="hlink"/>
              </a:solidFill>
              <a:latin typeface="Verdana" pitchFamily="34" charset="0"/>
            </a:endParaRP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Rules for Interpretation of Contracts:</a:t>
            </a:r>
          </a:p>
          <a:p>
            <a:pPr marL="742950" indent="-342900">
              <a:buFont typeface="Arial" pitchFamily="34" charset="0"/>
              <a:buChar char="•"/>
              <a:defRPr/>
            </a:pP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Parol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Evidence Rule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1089025" lvl="1" indent="-342900">
              <a:buFont typeface="Courier New" panose="02070309020205020404" pitchFamily="49" charset="0"/>
              <a:buChar char="o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assumes that the written words reflect the entire agreement </a:t>
            </a:r>
          </a:p>
          <a:p>
            <a:pPr marL="1089025" lvl="1" indent="-342900">
              <a:buFont typeface="Courier New" panose="02070309020205020404" pitchFamily="49" charset="0"/>
              <a:buChar char="o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states that oral statements that do not agree with the written words in the document are to be disregarded</a:t>
            </a:r>
          </a:p>
          <a:p>
            <a:pPr marL="746125" lvl="1" indent="-346075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contracts are assumed to be reasonable </a:t>
            </a:r>
          </a:p>
          <a:p>
            <a:pPr marL="746125" lvl="1" indent="-346075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words are construed to have their ordinary meaning or sense</a:t>
            </a:r>
          </a:p>
          <a:p>
            <a:pPr marL="742950" lvl="1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If there is ambiguity about the meaning of the document, the burden will fall on the person who drafted the document, usually an attorney.</a:t>
            </a:r>
          </a:p>
          <a:p>
            <a:pPr marL="742950" lvl="1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Handwritten words always take precedence over printed words.</a:t>
            </a:r>
          </a:p>
          <a:p>
            <a:pPr marL="346075">
              <a:lnSpc>
                <a:spcPct val="80000"/>
              </a:lnSpc>
              <a:defRPr/>
            </a:pP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D26D-12A7-4EB9-BAE5-07416F4306C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79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51662" r="2042" b="28466"/>
          <a:stretch/>
        </p:blipFill>
        <p:spPr bwMode="auto">
          <a:xfrm>
            <a:off x="-1045" y="-846"/>
            <a:ext cx="9141913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00600" y="147089"/>
            <a:ext cx="3142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Chapter 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336375"/>
            <a:ext cx="8610600" cy="5022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Contract Law</a:t>
            </a:r>
          </a:p>
          <a:p>
            <a:pPr>
              <a:defRPr/>
            </a:pPr>
            <a:endParaRPr lang="en-US" altLang="en-US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Money Damages</a:t>
            </a:r>
          </a:p>
          <a:p>
            <a:pPr>
              <a:lnSpc>
                <a:spcPct val="80000"/>
              </a:lnSpc>
              <a:defRPr/>
            </a:pP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 marL="690562" lvl="1" indent="-342900"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The injured party is entitled to receive compensation for any financial loss caused by the breach as may be awarded by a court.</a:t>
            </a:r>
          </a:p>
          <a:p>
            <a:pPr marL="690562" lvl="1" indent="-342900">
              <a:buFont typeface="Wingdings" panose="05000000000000000000" pitchFamily="2" charset="2"/>
              <a:buChar char="q"/>
              <a:defRPr/>
            </a:pP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  <a:p>
            <a:pPr marL="690562" lvl="1" indent="-342900"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Damages:</a:t>
            </a:r>
          </a:p>
          <a:p>
            <a:pPr marL="1147762" lvl="2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Compensatory:</a:t>
            </a:r>
          </a:p>
          <a:p>
            <a:pPr marL="1604962" lvl="3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awarded by the court</a:t>
            </a:r>
          </a:p>
          <a:p>
            <a:pPr marL="1147762" lvl="2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Liquidated:</a:t>
            </a:r>
          </a:p>
          <a:p>
            <a:pPr marL="1604962" lvl="3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spelled out in the contract</a:t>
            </a:r>
          </a:p>
          <a:p>
            <a:pPr marL="1147762" lvl="2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Punitive </a:t>
            </a:r>
          </a:p>
          <a:p>
            <a:pPr marL="1604962" lvl="3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awarded by court if the breach of contract was willful, malicious, and committed intentionally to do harm</a:t>
            </a:r>
          </a:p>
          <a:p>
            <a:pPr marL="1604962" lvl="3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D26D-12A7-4EB9-BAE5-07416F4306C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89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5018EA-89B5-4ADB-A110-9BE146508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80000"/>
              </a:lnSpc>
              <a:buNone/>
              <a:defRPr/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Contract Law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  <a:defRPr/>
            </a:pP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Performance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0562" lvl="1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if there is no fair way to measure the loss</a:t>
            </a:r>
          </a:p>
          <a:p>
            <a:pPr marL="690562" lvl="1" indent="-342900">
              <a:buFont typeface="Arial" pitchFamily="34" charset="0"/>
              <a:buChar char="•"/>
              <a:defRPr/>
            </a:pP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  <a:p>
            <a:pPr marL="690562" lvl="1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If monetary damages cannot substitute for the unique value of land in a given location, the prospective purchaser may insist on title to the property in place of any other remedy.</a:t>
            </a:r>
          </a:p>
          <a:p>
            <a:pPr marL="690562" lvl="1" indent="-342900">
              <a:buFont typeface="Arial" pitchFamily="34" charset="0"/>
              <a:buChar char="•"/>
              <a:defRPr/>
            </a:pP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  <a:p>
            <a:pPr marL="690562" lvl="1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If factors are misrepresented to the buyer and the value is affected, the buyer may sue for specific performance in addition to abatement.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E422060-362D-45BC-BEEB-6A3BC2BCA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9CADF1EF-1187-4F7E-9E8A-ADF9812ABD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51662" r="2042" b="28466"/>
          <a:stretch/>
        </p:blipFill>
        <p:spPr bwMode="auto">
          <a:xfrm>
            <a:off x="-1045" y="-846"/>
            <a:ext cx="9141913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E680ACE-219C-4C8A-810C-A4710A85082A}"/>
              </a:ext>
            </a:extLst>
          </p:cNvPr>
          <p:cNvSpPr/>
          <p:nvPr/>
        </p:nvSpPr>
        <p:spPr>
          <a:xfrm>
            <a:off x="4599728" y="100112"/>
            <a:ext cx="31422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Chapter 9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D26D-12A7-4EB9-BAE5-07416F4306C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218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51662" r="2042" b="28466"/>
          <a:stretch/>
        </p:blipFill>
        <p:spPr bwMode="auto">
          <a:xfrm>
            <a:off x="-1045" y="-846"/>
            <a:ext cx="9141913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00600" y="147089"/>
            <a:ext cx="3142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Chapter 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336375"/>
            <a:ext cx="86106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Contract Law</a:t>
            </a:r>
          </a:p>
          <a:p>
            <a:pPr>
              <a:defRPr/>
            </a:pPr>
            <a:endParaRPr lang="en-US" altLang="en-US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20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Recission</a:t>
            </a:r>
            <a:endParaRPr lang="en-US" altLang="en-US" sz="2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1400" dirty="0">
              <a:solidFill>
                <a:schemeClr val="hlink"/>
              </a:solidFill>
              <a:latin typeface="Verdana" pitchFamily="34" charset="0"/>
            </a:endParaRPr>
          </a:p>
          <a:p>
            <a:pPr marL="690562" lvl="1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The injured party may rescind the contract, rendering it null and void and returning buyer and seller to their original positions.</a:t>
            </a:r>
          </a:p>
          <a:p>
            <a:pPr marL="690562" lvl="1" indent="-342900">
              <a:buFont typeface="Arial" pitchFamily="34" charset="0"/>
              <a:buChar char="•"/>
              <a:defRPr/>
            </a:pP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  <a:p>
            <a:pPr marL="690562" lvl="1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Buyer might request this remedy if the property proves to be different from what was represented.</a:t>
            </a:r>
          </a:p>
          <a:p>
            <a:pPr marL="690562" lvl="1" indent="-342900">
              <a:buFont typeface="Arial" pitchFamily="34" charset="0"/>
              <a:buChar char="•"/>
              <a:defRPr/>
            </a:pP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  <a:p>
            <a:pPr marL="690562" lvl="1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Examples:</a:t>
            </a: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The size of a home</a:t>
            </a: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The number of acres in a tract of land</a:t>
            </a: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Zoning classification</a:t>
            </a:r>
          </a:p>
        </p:txBody>
      </p:sp>
      <p:pic>
        <p:nvPicPr>
          <p:cNvPr id="6146" name="Picture 2" descr="http://behance.vo.llnwd.net/profiles5/124323/projects/314059/12432312539691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526" y="4114800"/>
            <a:ext cx="2164474" cy="2092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D26D-12A7-4EB9-BAE5-07416F4306C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64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51662" r="2042" b="28466"/>
          <a:stretch/>
        </p:blipFill>
        <p:spPr bwMode="auto">
          <a:xfrm>
            <a:off x="-1045" y="-846"/>
            <a:ext cx="9141913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00600" y="147089"/>
            <a:ext cx="3142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Chapter 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336375"/>
            <a:ext cx="8610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ctr">
              <a:defRPr/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Contract Law</a:t>
            </a:r>
          </a:p>
          <a:p>
            <a:pPr marL="228600" indent="-228600">
              <a:defRPr/>
            </a:pPr>
            <a:endParaRPr lang="en-US" altLang="en-US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Contract Terms and Classifications</a:t>
            </a:r>
          </a:p>
          <a:p>
            <a:pPr marL="228600" indent="-228600">
              <a:defRPr/>
            </a:pPr>
            <a:endParaRPr lang="en-US" altLang="en-US" sz="2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Express Contracts: </a:t>
            </a:r>
          </a:p>
          <a:p>
            <a:pPr marL="690562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all of the terms and conditions have been expressed as agreed upon between parties</a:t>
            </a:r>
          </a:p>
          <a:p>
            <a:pPr marL="690562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Express contracts are usually written but can be oral.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Implied Contracts: </a:t>
            </a:r>
          </a:p>
          <a:p>
            <a:pPr marL="690562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agreement implied from the conduct and actions of the parties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Bilateral &amp; Unilateral Contracts: </a:t>
            </a:r>
          </a:p>
          <a:p>
            <a:pPr marL="690562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Bilateral - based on mutual exchange of promises or acts between the parties.</a:t>
            </a:r>
          </a:p>
          <a:p>
            <a:pPr marL="690562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Unilateral -one party makes a promise to the other and the second party returns an action in response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D26D-12A7-4EB9-BAE5-07416F4306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13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51662" r="2042" b="28466"/>
          <a:stretch/>
        </p:blipFill>
        <p:spPr bwMode="auto">
          <a:xfrm>
            <a:off x="-1045" y="-846"/>
            <a:ext cx="9141913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00600" y="147089"/>
            <a:ext cx="3142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Chapter 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336375"/>
            <a:ext cx="86106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ctr">
              <a:defRPr/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Contract Law</a:t>
            </a:r>
          </a:p>
          <a:p>
            <a:pPr marL="228600" indent="-228600">
              <a:defRPr/>
            </a:pPr>
            <a:endParaRPr lang="en-US" altLang="en-US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Contract Terms and Classifications</a:t>
            </a:r>
          </a:p>
          <a:p>
            <a:pPr marL="228600" indent="-228600">
              <a:defRPr/>
            </a:pPr>
            <a:endParaRPr lang="en-US" altLang="en-US" sz="2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Executed &amp; 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Executory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Contracts: </a:t>
            </a:r>
          </a:p>
          <a:p>
            <a:pPr marL="690562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Executed -fully performed. </a:t>
            </a:r>
          </a:p>
          <a:p>
            <a:pPr marL="690562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Executory - have not been fully performed.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Valid Contracts: </a:t>
            </a:r>
          </a:p>
          <a:p>
            <a:pPr marL="690562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binding and enforceable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Voidable Contracts: </a:t>
            </a:r>
          </a:p>
          <a:p>
            <a:pPr marL="690562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results from a failure to meet some legal requirement</a:t>
            </a:r>
          </a:p>
          <a:p>
            <a:pPr marL="690562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can be fulfilled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Void Contracts:</a:t>
            </a:r>
          </a:p>
          <a:p>
            <a:pPr marL="690562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unenforceable and has no legal force or effect</a:t>
            </a:r>
          </a:p>
          <a:p>
            <a:pPr marL="690562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Ex.-contract to perform an unlawful act</a:t>
            </a:r>
          </a:p>
          <a:p>
            <a:pPr marL="690562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D26D-12A7-4EB9-BAE5-07416F4306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10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51662" r="2042" b="28466"/>
          <a:stretch/>
        </p:blipFill>
        <p:spPr bwMode="auto">
          <a:xfrm>
            <a:off x="-1045" y="-846"/>
            <a:ext cx="9141913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00600" y="147089"/>
            <a:ext cx="3142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Chapter 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336375"/>
            <a:ext cx="86106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ctr">
              <a:defRPr/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Contract Law</a:t>
            </a:r>
          </a:p>
          <a:p>
            <a:pPr marL="228600" indent="-228600">
              <a:defRPr/>
            </a:pPr>
            <a:endParaRPr lang="en-US" altLang="en-US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 Elements of a Valid Contract</a:t>
            </a:r>
          </a:p>
          <a:p>
            <a:pPr marL="228600" indent="-228600">
              <a:defRPr/>
            </a:pPr>
            <a:endParaRPr lang="en-US" altLang="en-US" sz="2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Mutual Assent: </a:t>
            </a:r>
          </a:p>
          <a:p>
            <a:pPr marL="687387" lvl="1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parties must enter into the contract voluntarily</a:t>
            </a:r>
          </a:p>
          <a:p>
            <a:pPr marL="687387" lvl="1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parties must be in mutual assent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Offer &amp; Acceptance: </a:t>
            </a:r>
          </a:p>
          <a:p>
            <a:pPr marL="687387" lvl="1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Each contract must contain an offer and an unconditional acceptance of the offer.</a:t>
            </a:r>
          </a:p>
          <a:p>
            <a:pPr marL="1144587" lvl="2" indent="-342900">
              <a:buFont typeface="Courier New" panose="02070309020205020404" pitchFamily="49" charset="0"/>
              <a:buChar char="o"/>
              <a:defRPr/>
            </a:pP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Offeror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– the party making the offer</a:t>
            </a:r>
          </a:p>
          <a:p>
            <a:pPr marL="1144587" lvl="2" indent="-342900">
              <a:buFont typeface="Courier New" panose="02070309020205020404" pitchFamily="49" charset="0"/>
              <a:buChar char="o"/>
              <a:defRPr/>
            </a:pP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Offeree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– the party to whom the offer is being made</a:t>
            </a:r>
          </a:p>
          <a:p>
            <a:pPr marL="687387" lvl="1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Acceptance must be identical with the terms of the offer.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Counteroffer:</a:t>
            </a:r>
          </a:p>
          <a:p>
            <a:pPr marL="687387" lvl="1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rejection coupled with a new offer</a:t>
            </a:r>
          </a:p>
          <a:p>
            <a:pPr marL="687387" lvl="1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A counteroffer reverses the roles of the offeror and offeree.</a:t>
            </a:r>
          </a:p>
          <a:p>
            <a:pPr marL="344487" lvl="1">
              <a:lnSpc>
                <a:spcPct val="80000"/>
              </a:lnSpc>
              <a:defRPr/>
            </a:pP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4487" lvl="1">
              <a:lnSpc>
                <a:spcPct val="80000"/>
              </a:lnSpc>
              <a:defRPr/>
            </a:pP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D26D-12A7-4EB9-BAE5-07416F4306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81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51662" r="2042" b="28466"/>
          <a:stretch/>
        </p:blipFill>
        <p:spPr bwMode="auto">
          <a:xfrm>
            <a:off x="-1045" y="-846"/>
            <a:ext cx="9141913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00600" y="147089"/>
            <a:ext cx="3142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Chapter 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336375"/>
            <a:ext cx="86106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Contract Law</a:t>
            </a:r>
          </a:p>
          <a:p>
            <a:pPr>
              <a:defRPr/>
            </a:pPr>
            <a:endParaRPr lang="en-US" altLang="en-US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 Elements of a Valid Contract</a:t>
            </a:r>
          </a:p>
          <a:p>
            <a:pPr>
              <a:defRPr/>
            </a:pPr>
            <a:endParaRPr lang="en-US" altLang="en-US" sz="2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Termination of Offers -achieved by:</a:t>
            </a:r>
          </a:p>
          <a:p>
            <a:pPr marL="687387" lvl="1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Prior to acceptance:</a:t>
            </a:r>
          </a:p>
          <a:p>
            <a:pPr marL="1144587" lvl="2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expiration of a time limit specified by the offeror</a:t>
            </a:r>
          </a:p>
          <a:p>
            <a:pPr marL="1144587" lvl="2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death or insanity of the offeror or the offeree </a:t>
            </a:r>
          </a:p>
          <a:p>
            <a:pPr marL="1144587" lvl="2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revocation of the offer by the offeror </a:t>
            </a:r>
          </a:p>
          <a:p>
            <a:pPr marL="1144587" lvl="2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expiration of a “reasonable” period of time after the offer is made</a:t>
            </a:r>
          </a:p>
          <a:p>
            <a:pPr marL="687387" lvl="1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failure of the offeree to comply with the terms of the offer as to the specific manner in which the acceptance must be communicated</a:t>
            </a:r>
          </a:p>
          <a:p>
            <a:pPr marL="687387" lvl="1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expiration of a power of attorney when the offeror or the offeree is acting as attorney-in-fact under a power of attorney</a:t>
            </a:r>
          </a:p>
          <a:p>
            <a:pPr marL="687387" lvl="1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acceptance of the offer by the offeree</a:t>
            </a:r>
          </a:p>
          <a:p>
            <a:pPr marL="344487" lvl="1">
              <a:lnSpc>
                <a:spcPct val="80000"/>
              </a:lnSpc>
              <a:defRPr/>
            </a:pP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4487" lvl="1">
              <a:lnSpc>
                <a:spcPct val="80000"/>
              </a:lnSpc>
              <a:defRPr/>
            </a:pP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D26D-12A7-4EB9-BAE5-07416F4306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58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51662" r="2042" b="28466"/>
          <a:stretch/>
        </p:blipFill>
        <p:spPr bwMode="auto">
          <a:xfrm>
            <a:off x="-1045" y="-846"/>
            <a:ext cx="9141913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00600" y="147089"/>
            <a:ext cx="3142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Chapter 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336375"/>
            <a:ext cx="86106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Contract Law</a:t>
            </a:r>
          </a:p>
          <a:p>
            <a:pPr>
              <a:defRPr/>
            </a:pPr>
            <a:endParaRPr lang="en-US" altLang="en-US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 Elements of a Valid Contract</a:t>
            </a:r>
          </a:p>
          <a:p>
            <a:pPr>
              <a:defRPr/>
            </a:pPr>
            <a:endParaRPr lang="en-US" altLang="en-US" sz="2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Consideration: </a:t>
            </a:r>
          </a:p>
          <a:p>
            <a:pPr marL="687387" lvl="1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anything of value (bilateral)</a:t>
            </a:r>
          </a:p>
          <a:p>
            <a:pPr marL="687387" lvl="1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promise in return for the performance of a specified act (unilateral) </a:t>
            </a:r>
          </a:p>
          <a:p>
            <a:pPr marL="687387" lvl="1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is not the same as earnest money</a:t>
            </a:r>
          </a:p>
          <a:p>
            <a:pPr marL="687387" lvl="1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The amount of consideration is not relevant.</a:t>
            </a:r>
          </a:p>
          <a:p>
            <a:pPr marL="687387" lvl="1" indent="-342900">
              <a:buFont typeface="Arial" pitchFamily="34" charset="0"/>
              <a:buChar char="•"/>
              <a:defRPr/>
            </a:pP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Capacity of the Parties: </a:t>
            </a:r>
          </a:p>
          <a:p>
            <a:pPr marL="687387" lvl="1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Each party must have contractual capacity</a:t>
            </a:r>
          </a:p>
          <a:p>
            <a:pPr marL="687387" lvl="1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Must be legally competent to contract</a:t>
            </a:r>
          </a:p>
          <a:p>
            <a:pPr marL="1028700" lvl="2" indent="-342900">
              <a:buFont typeface="Courier New" panose="02070309020205020404" pitchFamily="49" charset="0"/>
              <a:buChar char="o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Not mentally incompetent</a:t>
            </a:r>
          </a:p>
          <a:p>
            <a:pPr marL="1028700" lvl="2" indent="-342900">
              <a:buFont typeface="Courier New" panose="02070309020205020404" pitchFamily="49" charset="0"/>
              <a:buChar char="o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Not a minor</a:t>
            </a:r>
          </a:p>
          <a:p>
            <a:pPr marL="344487" lvl="1">
              <a:lnSpc>
                <a:spcPct val="80000"/>
              </a:lnSpc>
              <a:defRPr/>
            </a:pP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4487" lvl="1">
              <a:lnSpc>
                <a:spcPct val="80000"/>
              </a:lnSpc>
              <a:defRPr/>
            </a:pP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stubbscole.com/wp-content/uploads/2013/03/Stubbs-Cole-Contract-La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372" y="4495800"/>
            <a:ext cx="2623653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D26D-12A7-4EB9-BAE5-07416F4306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01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51662" r="2042" b="28466"/>
          <a:stretch/>
        </p:blipFill>
        <p:spPr bwMode="auto">
          <a:xfrm>
            <a:off x="-1045" y="-846"/>
            <a:ext cx="9141913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00600" y="147089"/>
            <a:ext cx="3142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Chapter 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336375"/>
            <a:ext cx="8610600" cy="286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Contract Law</a:t>
            </a:r>
          </a:p>
          <a:p>
            <a:pPr>
              <a:defRPr/>
            </a:pPr>
            <a:endParaRPr lang="en-US" altLang="en-US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 Elements of a Valid Contract</a:t>
            </a:r>
          </a:p>
          <a:p>
            <a:pPr>
              <a:defRPr/>
            </a:pPr>
            <a:endParaRPr lang="en-US" altLang="en-US" sz="24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50000"/>
              </a:lnSpc>
              <a:buFont typeface="Wingdings" pitchFamily="2" charset="2"/>
              <a:buChar char="q"/>
              <a:defRPr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Lawful Objective:</a:t>
            </a:r>
            <a:br>
              <a:rPr lang="en-US" altLang="en-US" sz="2400" dirty="0">
                <a:latin typeface="Times New Roman" pitchFamily="18" charset="0"/>
                <a:cs typeface="Times New Roman" pitchFamily="18" charset="0"/>
              </a:rPr>
            </a:b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 marL="687387" lvl="1" indent="-34290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The contract must be for a legal purpose.</a:t>
            </a:r>
          </a:p>
          <a:p>
            <a:pPr marL="687387" lvl="1" indent="-34290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A contract for an illegal purpose is void.</a:t>
            </a:r>
          </a:p>
          <a:p>
            <a:pPr marL="344487" lvl="1">
              <a:lnSpc>
                <a:spcPct val="80000"/>
              </a:lnSpc>
              <a:defRPr/>
            </a:pP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4487" lvl="1">
              <a:lnSpc>
                <a:spcPct val="80000"/>
              </a:lnSpc>
              <a:defRPr/>
            </a:pP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meehans.com.au/images/pic_mortgage_de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14800"/>
            <a:ext cx="2857500" cy="1896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D26D-12A7-4EB9-BAE5-07416F4306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88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1336375"/>
            <a:ext cx="8610600" cy="4850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Contract Law</a:t>
            </a:r>
          </a:p>
          <a:p>
            <a:pPr>
              <a:defRPr/>
            </a:pPr>
            <a:endParaRPr lang="en-US" altLang="en-US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 for Reality of Consent</a:t>
            </a:r>
          </a:p>
          <a:p>
            <a:pPr marL="223838" indent="-223838" algn="ctr">
              <a:lnSpc>
                <a:spcPct val="80000"/>
              </a:lnSpc>
              <a:defRPr/>
            </a:pPr>
            <a:endParaRPr lang="en-US" altLang="en-US" sz="1400" dirty="0">
              <a:solidFill>
                <a:schemeClr val="hlink"/>
              </a:solidFill>
              <a:latin typeface="Verdana" pitchFamily="34" charset="0"/>
            </a:endParaRP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Mutual Mistake: </a:t>
            </a:r>
          </a:p>
          <a:p>
            <a:pPr marL="690562" lvl="1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Both parties must be mistaken as to the same fact.</a:t>
            </a:r>
          </a:p>
          <a:p>
            <a:pPr marL="690562" lvl="1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mistake of material fact may constitute grounds to rescind a contract.</a:t>
            </a:r>
          </a:p>
          <a:p>
            <a:pPr marL="690562" lvl="1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does not cover a misunderstanding of the law by one party or the other</a:t>
            </a:r>
          </a:p>
          <a:p>
            <a:pPr marL="690562" lvl="1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not the same legal effect as a unilateral mistake</a:t>
            </a:r>
          </a:p>
          <a:p>
            <a:pPr marL="690562" lvl="1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unilateral mistake:</a:t>
            </a:r>
          </a:p>
          <a:p>
            <a:pPr marL="1147762" lvl="2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mistake made by one, but not both, parties</a:t>
            </a:r>
          </a:p>
          <a:p>
            <a:pPr marL="684213" lvl="1">
              <a:defRPr/>
            </a:pP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Willful Misrepresentation or Fraud:</a:t>
            </a:r>
          </a:p>
          <a:p>
            <a:pPr marL="690562" lvl="1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If a party enters a contract because of fraud, the defrauded party can rescind the contract.</a:t>
            </a:r>
          </a:p>
          <a:p>
            <a:pPr marL="690562" lvl="1" indent="-342900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51662" r="2042" b="28466"/>
          <a:stretch/>
        </p:blipFill>
        <p:spPr bwMode="auto">
          <a:xfrm>
            <a:off x="-1045" y="-846"/>
            <a:ext cx="9141913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00600" y="147089"/>
            <a:ext cx="3142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Chapter 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D26D-12A7-4EB9-BAE5-07416F4306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87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1760</Words>
  <Application>Microsoft Office PowerPoint</Application>
  <PresentationFormat>On-screen Show (4:3)</PresentationFormat>
  <Paragraphs>328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OfficeDepot (789999)</dc:creator>
  <cp:lastModifiedBy>Elizabeth King</cp:lastModifiedBy>
  <cp:revision>31</cp:revision>
  <dcterms:created xsi:type="dcterms:W3CDTF">2013-10-26T21:36:08Z</dcterms:created>
  <dcterms:modified xsi:type="dcterms:W3CDTF">2019-04-19T18:05:41Z</dcterms:modified>
</cp:coreProperties>
</file>